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5"/>
  </p:notesMasterIdLst>
  <p:handoutMasterIdLst>
    <p:handoutMasterId r:id="rId16"/>
  </p:handoutMasterIdLst>
  <p:sldIdLst>
    <p:sldId id="264" r:id="rId2"/>
    <p:sldId id="2785" r:id="rId3"/>
    <p:sldId id="2786" r:id="rId4"/>
    <p:sldId id="2791" r:id="rId5"/>
    <p:sldId id="2787" r:id="rId6"/>
    <p:sldId id="2793" r:id="rId7"/>
    <p:sldId id="2795" r:id="rId8"/>
    <p:sldId id="2794" r:id="rId9"/>
    <p:sldId id="2796" r:id="rId10"/>
    <p:sldId id="2788" r:id="rId11"/>
    <p:sldId id="2790" r:id="rId12"/>
    <p:sldId id="2792" r:id="rId13"/>
    <p:sldId id="269" r:id="rId14"/>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ordon, Crystal" initials="GC" lastIdx="1" clrIdx="0">
    <p:extLst>
      <p:ext uri="{19B8F6BF-5375-455C-9EA6-DF929625EA0E}">
        <p15:presenceInfo xmlns:p15="http://schemas.microsoft.com/office/powerpoint/2012/main" userId="Gordon, Crystal"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38B"/>
    <a:srgbClr val="2476A8"/>
    <a:srgbClr val="71AF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5348" autoAdjust="0"/>
    <p:restoredTop sz="87541" autoAdjust="0"/>
  </p:normalViewPr>
  <p:slideViewPr>
    <p:cSldViewPr snapToGrid="0">
      <p:cViewPr varScale="1">
        <p:scale>
          <a:sx n="80" d="100"/>
          <a:sy n="80" d="100"/>
        </p:scale>
        <p:origin x="307" y="62"/>
      </p:cViewPr>
      <p:guideLst/>
    </p:cSldViewPr>
  </p:slideViewPr>
  <p:notesTextViewPr>
    <p:cViewPr>
      <p:scale>
        <a:sx n="3" d="2"/>
        <a:sy n="3" d="2"/>
      </p:scale>
      <p:origin x="0" y="0"/>
    </p:cViewPr>
  </p:notesTextViewPr>
  <p:sorterViewPr>
    <p:cViewPr>
      <p:scale>
        <a:sx n="174" d="100"/>
        <a:sy n="174" d="100"/>
      </p:scale>
      <p:origin x="0" y="-4526"/>
    </p:cViewPr>
  </p:sorterViewPr>
  <p:notesViewPr>
    <p:cSldViewPr snapToGrid="0">
      <p:cViewPr varScale="1">
        <p:scale>
          <a:sx n="90" d="100"/>
          <a:sy n="90" d="100"/>
        </p:scale>
        <p:origin x="3732" y="7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BA0BA778-1992-468D-8754-F996B226CC24}" type="datetimeFigureOut">
              <a:rPr lang="en-US" smtClean="0"/>
              <a:t>11/2/2023</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4838802D-3382-4DDA-8099-73A1E42A06A0}" type="slidenum">
              <a:rPr lang="en-US" smtClean="0"/>
              <a:t>‹#›</a:t>
            </a:fld>
            <a:endParaRPr lang="en-US"/>
          </a:p>
        </p:txBody>
      </p:sp>
    </p:spTree>
    <p:extLst>
      <p:ext uri="{BB962C8B-B14F-4D97-AF65-F5344CB8AC3E}">
        <p14:creationId xmlns:p14="http://schemas.microsoft.com/office/powerpoint/2010/main" val="110763766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EE194CB-0B2D-47E2-81FD-4E16A770C2B5}" type="datetimeFigureOut">
              <a:rPr lang="en-US" smtClean="0"/>
              <a:t>11/2/2023</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60FB1307-1F50-4DB0-9CD2-C9A18C8ACC11}" type="slidenum">
              <a:rPr lang="en-US" smtClean="0"/>
              <a:t>‹#›</a:t>
            </a:fld>
            <a:endParaRPr lang="en-US"/>
          </a:p>
        </p:txBody>
      </p:sp>
    </p:spTree>
    <p:extLst>
      <p:ext uri="{BB962C8B-B14F-4D97-AF65-F5344CB8AC3E}">
        <p14:creationId xmlns:p14="http://schemas.microsoft.com/office/powerpoint/2010/main" val="4124869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FB1307-1F50-4DB0-9CD2-C9A18C8ACC11}" type="slidenum">
              <a:rPr lang="en-US" smtClean="0"/>
              <a:t>1</a:t>
            </a:fld>
            <a:endParaRPr lang="en-US" dirty="0"/>
          </a:p>
        </p:txBody>
      </p:sp>
    </p:spTree>
    <p:extLst>
      <p:ext uri="{BB962C8B-B14F-4D97-AF65-F5344CB8AC3E}">
        <p14:creationId xmlns:p14="http://schemas.microsoft.com/office/powerpoint/2010/main" val="20976998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B1307-1F50-4DB0-9CD2-C9A18C8ACC11}" type="slidenum">
              <a:rPr lang="en-US" smtClean="0"/>
              <a:t>2</a:t>
            </a:fld>
            <a:endParaRPr lang="en-US"/>
          </a:p>
        </p:txBody>
      </p:sp>
    </p:spTree>
    <p:extLst>
      <p:ext uri="{BB962C8B-B14F-4D97-AF65-F5344CB8AC3E}">
        <p14:creationId xmlns:p14="http://schemas.microsoft.com/office/powerpoint/2010/main" val="142818553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B1307-1F50-4DB0-9CD2-C9A18C8ACC11}" type="slidenum">
              <a:rPr lang="en-US" smtClean="0"/>
              <a:t>3</a:t>
            </a:fld>
            <a:endParaRPr lang="en-US"/>
          </a:p>
        </p:txBody>
      </p:sp>
    </p:spTree>
    <p:extLst>
      <p:ext uri="{BB962C8B-B14F-4D97-AF65-F5344CB8AC3E}">
        <p14:creationId xmlns:p14="http://schemas.microsoft.com/office/powerpoint/2010/main" val="9328220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B1307-1F50-4DB0-9CD2-C9A18C8ACC11}" type="slidenum">
              <a:rPr lang="en-US" smtClean="0"/>
              <a:t>5</a:t>
            </a:fld>
            <a:endParaRPr lang="en-US"/>
          </a:p>
        </p:txBody>
      </p:sp>
    </p:spTree>
    <p:extLst>
      <p:ext uri="{BB962C8B-B14F-4D97-AF65-F5344CB8AC3E}">
        <p14:creationId xmlns:p14="http://schemas.microsoft.com/office/powerpoint/2010/main" val="21777091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0FB1307-1F50-4DB0-9CD2-C9A18C8ACC11}" type="slidenum">
              <a:rPr lang="en-US" smtClean="0"/>
              <a:t>10</a:t>
            </a:fld>
            <a:endParaRPr lang="en-US"/>
          </a:p>
        </p:txBody>
      </p:sp>
    </p:spTree>
    <p:extLst>
      <p:ext uri="{BB962C8B-B14F-4D97-AF65-F5344CB8AC3E}">
        <p14:creationId xmlns:p14="http://schemas.microsoft.com/office/powerpoint/2010/main" val="21385075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Final Slide</a:t>
            </a:r>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0FB1307-1F50-4DB0-9CD2-C9A18C8ACC11}"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1087302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
    <p:spTree>
      <p:nvGrpSpPr>
        <p:cNvPr id="1" name=""/>
        <p:cNvGrpSpPr/>
        <p:nvPr/>
      </p:nvGrpSpPr>
      <p:grpSpPr>
        <a:xfrm>
          <a:off x="0" y="0"/>
          <a:ext cx="0" cy="0"/>
          <a:chOff x="0" y="0"/>
          <a:chExt cx="0" cy="0"/>
        </a:xfrm>
      </p:grpSpPr>
      <p:grpSp>
        <p:nvGrpSpPr>
          <p:cNvPr id="20" name="Group 19"/>
          <p:cNvGrpSpPr/>
          <p:nvPr userDrawn="1"/>
        </p:nvGrpSpPr>
        <p:grpSpPr>
          <a:xfrm>
            <a:off x="304801" y="148159"/>
            <a:ext cx="11366339" cy="688237"/>
            <a:chOff x="304801" y="148159"/>
            <a:chExt cx="11366339" cy="688237"/>
          </a:xfrm>
        </p:grpSpPr>
        <p:sp>
          <p:nvSpPr>
            <p:cNvPr id="14" name="Title 1"/>
            <p:cNvSpPr txBox="1">
              <a:spLocks/>
            </p:cNvSpPr>
            <p:nvPr/>
          </p:nvSpPr>
          <p:spPr>
            <a:xfrm>
              <a:off x="2336800" y="256800"/>
              <a:ext cx="933434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838B"/>
                  </a:solidFill>
                </a:rPr>
                <a:t>South Carolina Department of Alcohol and Other Drug Abuse Services</a:t>
              </a:r>
            </a:p>
          </p:txBody>
        </p:sp>
        <p:cxnSp>
          <p:nvCxnSpPr>
            <p:cNvPr id="15" name="Straight Connector 14"/>
            <p:cNvCxnSpPr/>
            <p:nvPr/>
          </p:nvCxnSpPr>
          <p:spPr>
            <a:xfrm>
              <a:off x="304801" y="676148"/>
              <a:ext cx="1133856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16" name="Picture 15"/>
            <p:cNvPicPr>
              <a:picLocks/>
            </p:cNvPicPr>
            <p:nvPr/>
          </p:nvPicPr>
          <p:blipFill rotWithShape="1">
            <a:blip r:embed="rId2"/>
            <a:srcRect l="1093" t="2107" r="1046" b="21019"/>
            <a:stretch/>
          </p:blipFill>
          <p:spPr>
            <a:xfrm>
              <a:off x="304804" y="148159"/>
              <a:ext cx="1913694" cy="495300"/>
            </a:xfrm>
            <a:prstGeom prst="rect">
              <a:avLst/>
            </a:prstGeom>
          </p:spPr>
        </p:pic>
      </p:grpSp>
      <p:sp>
        <p:nvSpPr>
          <p:cNvPr id="21" name="Rectangle 20"/>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2"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11/2/2023</a:t>
            </a:fld>
            <a:endParaRPr lang="en-US" dirty="0"/>
          </a:p>
        </p:txBody>
      </p:sp>
      <p:sp>
        <p:nvSpPr>
          <p:cNvPr id="23"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78370874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2">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058401"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8" name="Group 17"/>
          <p:cNvGrpSpPr/>
          <p:nvPr userDrawn="1"/>
        </p:nvGrpSpPr>
        <p:grpSpPr>
          <a:xfrm>
            <a:off x="304801" y="148159"/>
            <a:ext cx="11366339" cy="688237"/>
            <a:chOff x="304801" y="148159"/>
            <a:chExt cx="11366339" cy="688237"/>
          </a:xfrm>
        </p:grpSpPr>
        <p:sp>
          <p:nvSpPr>
            <p:cNvPr id="19" name="Title 1"/>
            <p:cNvSpPr txBox="1">
              <a:spLocks/>
            </p:cNvSpPr>
            <p:nvPr/>
          </p:nvSpPr>
          <p:spPr>
            <a:xfrm>
              <a:off x="2336800" y="256800"/>
              <a:ext cx="933434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838B"/>
                  </a:solidFill>
                </a:rPr>
                <a:t>South Carolina Department of Alcohol and Other Drug Abuse Services</a:t>
              </a:r>
            </a:p>
          </p:txBody>
        </p:sp>
        <p:cxnSp>
          <p:nvCxnSpPr>
            <p:cNvPr id="20" name="Straight Connector 19"/>
            <p:cNvCxnSpPr/>
            <p:nvPr/>
          </p:nvCxnSpPr>
          <p:spPr>
            <a:xfrm>
              <a:off x="304801" y="676148"/>
              <a:ext cx="1133856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21" name="Picture 20"/>
            <p:cNvPicPr>
              <a:picLocks/>
            </p:cNvPicPr>
            <p:nvPr/>
          </p:nvPicPr>
          <p:blipFill rotWithShape="1">
            <a:blip r:embed="rId2"/>
            <a:srcRect l="1093" t="2107" r="1046" b="21019"/>
            <a:stretch/>
          </p:blipFill>
          <p:spPr>
            <a:xfrm>
              <a:off x="304804" y="148159"/>
              <a:ext cx="1913694" cy="495300"/>
            </a:xfrm>
            <a:prstGeom prst="rect">
              <a:avLst/>
            </a:prstGeom>
          </p:spPr>
        </p:pic>
      </p:grpSp>
      <p:sp>
        <p:nvSpPr>
          <p:cNvPr id="22" name="Rectangle 21"/>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3"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11/2/2023</a:t>
            </a:fld>
            <a:endParaRPr lang="en-US" dirty="0"/>
          </a:p>
        </p:txBody>
      </p:sp>
      <p:sp>
        <p:nvSpPr>
          <p:cNvPr id="24"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12774845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DAODAS Slide With Header No Footer">
    <p:spTree>
      <p:nvGrpSpPr>
        <p:cNvPr id="1" name=""/>
        <p:cNvGrpSpPr/>
        <p:nvPr/>
      </p:nvGrpSpPr>
      <p:grpSpPr>
        <a:xfrm>
          <a:off x="0" y="0"/>
          <a:ext cx="0" cy="0"/>
          <a:chOff x="0" y="0"/>
          <a:chExt cx="0" cy="0"/>
        </a:xfrm>
      </p:grpSpPr>
      <p:sp>
        <p:nvSpPr>
          <p:cNvPr id="3" name="Content Placeholder 2"/>
          <p:cNvSpPr>
            <a:spLocks noGrp="1"/>
          </p:cNvSpPr>
          <p:nvPr>
            <p:ph idx="1"/>
          </p:nvPr>
        </p:nvSpPr>
        <p:spPr>
          <a:xfrm>
            <a:off x="1097279" y="1845734"/>
            <a:ext cx="10058401" cy="4023360"/>
          </a:xfrm>
          <a:prstGeom prst="rect">
            <a:avLst/>
          </a:prstGeo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grpSp>
        <p:nvGrpSpPr>
          <p:cNvPr id="16" name="Group 15"/>
          <p:cNvGrpSpPr/>
          <p:nvPr userDrawn="1"/>
        </p:nvGrpSpPr>
        <p:grpSpPr>
          <a:xfrm>
            <a:off x="304801" y="148159"/>
            <a:ext cx="11366339" cy="688237"/>
            <a:chOff x="304801" y="148159"/>
            <a:chExt cx="11366339" cy="688237"/>
          </a:xfrm>
        </p:grpSpPr>
        <p:sp>
          <p:nvSpPr>
            <p:cNvPr id="17" name="Title 1"/>
            <p:cNvSpPr txBox="1">
              <a:spLocks/>
            </p:cNvSpPr>
            <p:nvPr/>
          </p:nvSpPr>
          <p:spPr>
            <a:xfrm>
              <a:off x="2336800" y="256800"/>
              <a:ext cx="9334340" cy="579596"/>
            </a:xfrm>
            <a:prstGeom prst="rect">
              <a:avLst/>
            </a:prstGeom>
          </p:spPr>
          <p:txBody>
            <a:bodyPr vert="horz" lIns="68580" tIns="34290" rIns="68580" bIns="3429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sz="2000" b="1" dirty="0">
                  <a:solidFill>
                    <a:srgbClr val="00838B"/>
                  </a:solidFill>
                </a:rPr>
                <a:t>South Carolina Department of Alcohol and Other Drug Abuse Services</a:t>
              </a:r>
            </a:p>
          </p:txBody>
        </p:sp>
        <p:cxnSp>
          <p:nvCxnSpPr>
            <p:cNvPr id="18" name="Straight Connector 17"/>
            <p:cNvCxnSpPr/>
            <p:nvPr/>
          </p:nvCxnSpPr>
          <p:spPr>
            <a:xfrm>
              <a:off x="304801" y="676148"/>
              <a:ext cx="11338560" cy="34288"/>
            </a:xfrm>
            <a:prstGeom prst="line">
              <a:avLst/>
            </a:prstGeom>
            <a:ln w="34925">
              <a:solidFill>
                <a:srgbClr val="00838B"/>
              </a:solidFill>
            </a:ln>
          </p:spPr>
          <p:style>
            <a:lnRef idx="1">
              <a:schemeClr val="accent1"/>
            </a:lnRef>
            <a:fillRef idx="0">
              <a:schemeClr val="accent1"/>
            </a:fillRef>
            <a:effectRef idx="0">
              <a:schemeClr val="accent1"/>
            </a:effectRef>
            <a:fontRef idx="minor">
              <a:schemeClr val="tx1"/>
            </a:fontRef>
          </p:style>
        </p:cxnSp>
        <p:pic>
          <p:nvPicPr>
            <p:cNvPr id="19" name="Picture 18"/>
            <p:cNvPicPr>
              <a:picLocks/>
            </p:cNvPicPr>
            <p:nvPr/>
          </p:nvPicPr>
          <p:blipFill rotWithShape="1">
            <a:blip r:embed="rId2"/>
            <a:srcRect l="1093" t="2107" r="1046" b="21019"/>
            <a:stretch/>
          </p:blipFill>
          <p:spPr>
            <a:xfrm>
              <a:off x="304804" y="148159"/>
              <a:ext cx="1913694" cy="495300"/>
            </a:xfrm>
            <a:prstGeom prst="rect">
              <a:avLst/>
            </a:prstGeom>
          </p:spPr>
        </p:pic>
      </p:grpSp>
      <p:sp>
        <p:nvSpPr>
          <p:cNvPr id="21"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11/2/2023</a:t>
            </a:fld>
            <a:endParaRPr lang="en-US" dirty="0"/>
          </a:p>
        </p:txBody>
      </p:sp>
      <p:sp>
        <p:nvSpPr>
          <p:cNvPr id="22"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13477853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DAODAS Master No Header">
    <p:spTree>
      <p:nvGrpSpPr>
        <p:cNvPr id="1" name=""/>
        <p:cNvGrpSpPr/>
        <p:nvPr/>
      </p:nvGrpSpPr>
      <p:grpSpPr>
        <a:xfrm>
          <a:off x="0" y="0"/>
          <a:ext cx="0" cy="0"/>
          <a:chOff x="0" y="0"/>
          <a:chExt cx="0" cy="0"/>
        </a:xfrm>
      </p:grpSpPr>
      <p:sp>
        <p:nvSpPr>
          <p:cNvPr id="9" name="Rectangle 8"/>
          <p:cNvSpPr/>
          <p:nvPr userDrawn="1"/>
        </p:nvSpPr>
        <p:spPr>
          <a:xfrm>
            <a:off x="2" y="6400800"/>
            <a:ext cx="12192001"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Date Placeholder 3"/>
          <p:cNvSpPr>
            <a:spLocks noGrp="1"/>
          </p:cNvSpPr>
          <p:nvPr>
            <p:ph type="dt" sz="half" idx="2"/>
          </p:nvPr>
        </p:nvSpPr>
        <p:spPr>
          <a:xfrm>
            <a:off x="640080" y="6459789"/>
            <a:ext cx="2472271" cy="365125"/>
          </a:xfrm>
          <a:prstGeom prst="rect">
            <a:avLst/>
          </a:prstGeom>
        </p:spPr>
        <p:txBody>
          <a:bodyPr vert="horz" lIns="91440" tIns="45720" rIns="91440" bIns="45720" rtlCol="0" anchor="ctr"/>
          <a:lstStyle>
            <a:lvl1pPr algn="l">
              <a:defRPr sz="900">
                <a:solidFill>
                  <a:srgbClr val="FFFFFF"/>
                </a:solidFill>
              </a:defRPr>
            </a:lvl1pPr>
          </a:lstStyle>
          <a:p>
            <a:fld id="{DB44F992-2E8B-439E-9639-C49EC543EE28}" type="datetime1">
              <a:rPr lang="en-US" smtClean="0"/>
              <a:t>11/2/2023</a:t>
            </a:fld>
            <a:endParaRPr lang="en-US" dirty="0"/>
          </a:p>
        </p:txBody>
      </p:sp>
      <p:sp>
        <p:nvSpPr>
          <p:cNvPr id="11" name="Slide Number Placeholder 5"/>
          <p:cNvSpPr>
            <a:spLocks noGrp="1"/>
          </p:cNvSpPr>
          <p:nvPr>
            <p:ph type="sldNum" sz="quarter" idx="4"/>
          </p:nvPr>
        </p:nvSpPr>
        <p:spPr>
          <a:xfrm>
            <a:off x="10287000" y="6459789"/>
            <a:ext cx="1312025" cy="365125"/>
          </a:xfrm>
          <a:prstGeom prst="rect">
            <a:avLst/>
          </a:prstGeom>
        </p:spPr>
        <p:txBody>
          <a:bodyPr vert="horz" lIns="91440" tIns="45720" rIns="91440" bIns="45720" rtlCol="0" anchor="ctr"/>
          <a:lstStyle>
            <a:lvl1pPr algn="r">
              <a:defRPr sz="1050">
                <a:solidFill>
                  <a:srgbClr val="FFFFFF"/>
                </a:solidFill>
              </a:defRPr>
            </a:lvl1pPr>
          </a:lstStyle>
          <a:p>
            <a:fld id="{A339896C-E2EF-470F-BA91-85D676E592B3}" type="slidenum">
              <a:rPr lang="en-US" smtClean="0"/>
              <a:t>‹#›</a:t>
            </a:fld>
            <a:endParaRPr lang="en-US"/>
          </a:p>
        </p:txBody>
      </p:sp>
    </p:spTree>
    <p:extLst>
      <p:ext uri="{BB962C8B-B14F-4D97-AF65-F5344CB8AC3E}">
        <p14:creationId xmlns:p14="http://schemas.microsoft.com/office/powerpoint/2010/main" val="41819767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F58D6E-D23C-902B-87B2-1F45D27F0F7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34081C7-DA0D-4CC0-B4A8-2C824C26E0F3}"/>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27070D0-A787-FD6C-F143-20C2BE8AF9BB}"/>
              </a:ext>
            </a:extLst>
          </p:cNvPr>
          <p:cNvSpPr>
            <a:spLocks noGrp="1"/>
          </p:cNvSpPr>
          <p:nvPr>
            <p:ph type="dt" sz="half" idx="10"/>
          </p:nvPr>
        </p:nvSpPr>
        <p:spPr/>
        <p:txBody>
          <a:bodyPr/>
          <a:lstStyle/>
          <a:p>
            <a:fld id="{93EC3989-FF00-493C-AE74-490115A52438}" type="datetimeFigureOut">
              <a:rPr lang="en-US" smtClean="0"/>
              <a:t>11/2/2023</a:t>
            </a:fld>
            <a:endParaRPr lang="en-US"/>
          </a:p>
        </p:txBody>
      </p:sp>
      <p:sp>
        <p:nvSpPr>
          <p:cNvPr id="5" name="Footer Placeholder 4">
            <a:extLst>
              <a:ext uri="{FF2B5EF4-FFF2-40B4-BE49-F238E27FC236}">
                <a16:creationId xmlns:a16="http://schemas.microsoft.com/office/drawing/2014/main" id="{0A8A88CC-EC79-B6D3-8A80-AD320BBCF6A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33608D1-1642-820B-AB77-5B9D28FB2BB7}"/>
              </a:ext>
            </a:extLst>
          </p:cNvPr>
          <p:cNvSpPr>
            <a:spLocks noGrp="1"/>
          </p:cNvSpPr>
          <p:nvPr>
            <p:ph type="sldNum" sz="quarter" idx="12"/>
          </p:nvPr>
        </p:nvSpPr>
        <p:spPr/>
        <p:txBody>
          <a:bodyPr/>
          <a:lstStyle/>
          <a:p>
            <a:fld id="{5B8C1C89-A298-43A7-8975-CBA47888D9FC}" type="slidenum">
              <a:rPr lang="en-US" smtClean="0"/>
              <a:t>‹#›</a:t>
            </a:fld>
            <a:endParaRPr lang="en-US"/>
          </a:p>
        </p:txBody>
      </p:sp>
    </p:spTree>
    <p:extLst>
      <p:ext uri="{BB962C8B-B14F-4D97-AF65-F5344CB8AC3E}">
        <p14:creationId xmlns:p14="http://schemas.microsoft.com/office/powerpoint/2010/main" val="177939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10F30C-3684-DCC2-6581-267D400EFB9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9E33F0C-B3A0-DD6B-CF42-19A4DB298CE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49129B8-B25E-37E8-5C2F-B00B6EB7A6FF}"/>
              </a:ext>
            </a:extLst>
          </p:cNvPr>
          <p:cNvSpPr>
            <a:spLocks noGrp="1"/>
          </p:cNvSpPr>
          <p:nvPr>
            <p:ph type="dt" sz="half" idx="10"/>
          </p:nvPr>
        </p:nvSpPr>
        <p:spPr/>
        <p:txBody>
          <a:bodyPr/>
          <a:lstStyle/>
          <a:p>
            <a:fld id="{93EC3989-FF00-493C-AE74-490115A52438}" type="datetimeFigureOut">
              <a:rPr lang="en-US" smtClean="0"/>
              <a:t>11/2/2023</a:t>
            </a:fld>
            <a:endParaRPr lang="en-US"/>
          </a:p>
        </p:txBody>
      </p:sp>
      <p:sp>
        <p:nvSpPr>
          <p:cNvPr id="5" name="Footer Placeholder 4">
            <a:extLst>
              <a:ext uri="{FF2B5EF4-FFF2-40B4-BE49-F238E27FC236}">
                <a16:creationId xmlns:a16="http://schemas.microsoft.com/office/drawing/2014/main" id="{E75A5C2D-640B-52D4-ACFA-07D1C9B7CBC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CAD91C5-41D8-A2C3-DA78-507ADA1EA338}"/>
              </a:ext>
            </a:extLst>
          </p:cNvPr>
          <p:cNvSpPr>
            <a:spLocks noGrp="1"/>
          </p:cNvSpPr>
          <p:nvPr>
            <p:ph type="sldNum" sz="quarter" idx="12"/>
          </p:nvPr>
        </p:nvSpPr>
        <p:spPr/>
        <p:txBody>
          <a:bodyPr/>
          <a:lstStyle/>
          <a:p>
            <a:fld id="{5B8C1C89-A298-43A7-8975-CBA47888D9FC}" type="slidenum">
              <a:rPr lang="en-US" smtClean="0"/>
              <a:t>‹#›</a:t>
            </a:fld>
            <a:endParaRPr lang="en-US"/>
          </a:p>
        </p:txBody>
      </p:sp>
    </p:spTree>
    <p:extLst>
      <p:ext uri="{BB962C8B-B14F-4D97-AF65-F5344CB8AC3E}">
        <p14:creationId xmlns:p14="http://schemas.microsoft.com/office/powerpoint/2010/main" val="345903955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889279039"/>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8" r:id="rId3"/>
    <p:sldLayoutId id="2147483687" r:id="rId4"/>
    <p:sldLayoutId id="2147483689" r:id="rId5"/>
    <p:sldLayoutId id="2147483690" r:id="rId6"/>
  </p:sldLayoutIdLst>
  <p:hf hdr="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hri.global/what-is-harm-reduction"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hyperlink" Target="https://www.recoveryanswers.org/research-post/addiction-treatment-centers-dont-raise-neighborhood-violence-anymore-than-convenience-store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fld id="{DB44F992-2E8B-439E-9639-C49EC543EE28}" type="datetime1">
              <a:rPr lang="en-US" smtClean="0"/>
              <a:t>11/2/2023</a:t>
            </a:fld>
            <a:endParaRPr lang="en-US" dirty="0"/>
          </a:p>
        </p:txBody>
      </p:sp>
      <p:sp>
        <p:nvSpPr>
          <p:cNvPr id="3" name="Slide Number Placeholder 2"/>
          <p:cNvSpPr>
            <a:spLocks noGrp="1"/>
          </p:cNvSpPr>
          <p:nvPr>
            <p:ph type="sldNum" sz="quarter" idx="4"/>
          </p:nvPr>
        </p:nvSpPr>
        <p:spPr/>
        <p:txBody>
          <a:bodyPr/>
          <a:lstStyle/>
          <a:p>
            <a:fld id="{A339896C-E2EF-470F-BA91-85D676E592B3}" type="slidenum">
              <a:rPr lang="en-US" smtClean="0"/>
              <a:t>1</a:t>
            </a:fld>
            <a:endParaRPr lang="en-US" dirty="0"/>
          </a:p>
        </p:txBody>
      </p:sp>
      <p:sp>
        <p:nvSpPr>
          <p:cNvPr id="4" name="Title 1"/>
          <p:cNvSpPr txBox="1">
            <a:spLocks/>
          </p:cNvSpPr>
          <p:nvPr/>
        </p:nvSpPr>
        <p:spPr>
          <a:xfrm>
            <a:off x="609600" y="3213100"/>
            <a:ext cx="10989426" cy="1312863"/>
          </a:xfrm>
          <a:prstGeom prst="rect">
            <a:avLst/>
          </a:prstGeom>
        </p:spPr>
        <p:txBody>
          <a:bodyPr anchor="ctr" anchorCtr="1">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endParaRPr lang="en-US" sz="4000" b="1" i="1" dirty="0">
              <a:solidFill>
                <a:srgbClr val="00838B"/>
              </a:solidFill>
              <a:latin typeface="+mn-lt"/>
            </a:endParaRPr>
          </a:p>
        </p:txBody>
      </p:sp>
      <p:sp>
        <p:nvSpPr>
          <p:cNvPr id="5" name="Subtitle 2"/>
          <p:cNvSpPr txBox="1">
            <a:spLocks/>
          </p:cNvSpPr>
          <p:nvPr/>
        </p:nvSpPr>
        <p:spPr>
          <a:xfrm>
            <a:off x="426720" y="3519359"/>
            <a:ext cx="11521440" cy="949110"/>
          </a:xfrm>
          <a:prstGeom prst="rect">
            <a:avLst/>
          </a:prstGeom>
        </p:spPr>
        <p:txBody>
          <a:bodyPr>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lgn="ctr"/>
            <a:r>
              <a:rPr lang="en-US" sz="3600" b="1" dirty="0"/>
              <a:t>The Intersection of Prevention and Harm Reduction</a:t>
            </a:r>
          </a:p>
        </p:txBody>
      </p:sp>
      <p:cxnSp>
        <p:nvCxnSpPr>
          <p:cNvPr id="6" name="Straight Connector 5"/>
          <p:cNvCxnSpPr/>
          <p:nvPr/>
        </p:nvCxnSpPr>
        <p:spPr>
          <a:xfrm>
            <a:off x="609600" y="3060700"/>
            <a:ext cx="10972800" cy="17248"/>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609600" y="4627856"/>
            <a:ext cx="10972800" cy="0"/>
          </a:xfrm>
          <a:prstGeom prst="line">
            <a:avLst/>
          </a:prstGeom>
          <a:ln w="12700">
            <a:solidFill>
              <a:srgbClr val="00838B"/>
            </a:solidFill>
          </a:ln>
        </p:spPr>
        <p:style>
          <a:lnRef idx="1">
            <a:schemeClr val="accent1"/>
          </a:lnRef>
          <a:fillRef idx="0">
            <a:schemeClr val="accent1"/>
          </a:fillRef>
          <a:effectRef idx="0">
            <a:schemeClr val="accent1"/>
          </a:effectRef>
          <a:fontRef idx="minor">
            <a:schemeClr val="tx1"/>
          </a:fontRef>
        </p:style>
      </p:cxnSp>
      <p:pic>
        <p:nvPicPr>
          <p:cNvPr id="8" name="Picture 7"/>
          <p:cNvPicPr>
            <a:picLocks noChangeAspect="1"/>
          </p:cNvPicPr>
          <p:nvPr/>
        </p:nvPicPr>
        <p:blipFill>
          <a:blip r:embed="rId3"/>
          <a:stretch>
            <a:fillRect/>
          </a:stretch>
        </p:blipFill>
        <p:spPr>
          <a:xfrm>
            <a:off x="3308182" y="1024394"/>
            <a:ext cx="5575636" cy="1841338"/>
          </a:xfrm>
          <a:prstGeom prst="rect">
            <a:avLst/>
          </a:prstGeom>
        </p:spPr>
      </p:pic>
      <p:sp>
        <p:nvSpPr>
          <p:cNvPr id="10" name="TextBox 9">
            <a:extLst>
              <a:ext uri="{FF2B5EF4-FFF2-40B4-BE49-F238E27FC236}">
                <a16:creationId xmlns:a16="http://schemas.microsoft.com/office/drawing/2014/main" id="{C02E4076-9B55-5831-9EFD-AE1FBB8145E1}"/>
              </a:ext>
            </a:extLst>
          </p:cNvPr>
          <p:cNvSpPr txBox="1"/>
          <p:nvPr/>
        </p:nvSpPr>
        <p:spPr>
          <a:xfrm>
            <a:off x="3021214" y="4967374"/>
            <a:ext cx="6096000" cy="1446550"/>
          </a:xfrm>
          <a:prstGeom prst="rect">
            <a:avLst/>
          </a:prstGeom>
          <a:noFill/>
        </p:spPr>
        <p:txBody>
          <a:bodyPr wrap="square">
            <a:spAutoFit/>
          </a:bodyPr>
          <a:lstStyle/>
          <a:p>
            <a:pPr algn="ctr"/>
            <a:r>
              <a:rPr lang="en-US" sz="3200" b="1" dirty="0"/>
              <a:t>Linda Brown, MPH</a:t>
            </a:r>
          </a:p>
          <a:p>
            <a:pPr algn="ctr"/>
            <a:r>
              <a:rPr lang="en-US" sz="2800" b="1" dirty="0">
                <a:solidFill>
                  <a:srgbClr val="00838B"/>
                </a:solidFill>
              </a:rPr>
              <a:t>Overdose Prevention Coordinator</a:t>
            </a:r>
          </a:p>
          <a:p>
            <a:pPr algn="ctr"/>
            <a:r>
              <a:rPr lang="en-US" sz="2800" b="1" dirty="0">
                <a:solidFill>
                  <a:srgbClr val="00838B"/>
                </a:solidFill>
              </a:rPr>
              <a:t>Infectious Disease Consultant</a:t>
            </a:r>
          </a:p>
        </p:txBody>
      </p:sp>
    </p:spTree>
    <p:extLst>
      <p:ext uri="{BB962C8B-B14F-4D97-AF65-F5344CB8AC3E}">
        <p14:creationId xmlns:p14="http://schemas.microsoft.com/office/powerpoint/2010/main" val="24387572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4FC9D6E7-AFA1-3A32-5FAF-C1658236667D}"/>
              </a:ext>
            </a:extLst>
          </p:cNvPr>
          <p:cNvSpPr>
            <a:spLocks noGrp="1"/>
          </p:cNvSpPr>
          <p:nvPr>
            <p:ph idx="1"/>
          </p:nvPr>
        </p:nvSpPr>
        <p:spPr>
          <a:xfrm>
            <a:off x="452120" y="975360"/>
            <a:ext cx="11587480" cy="5283200"/>
          </a:xfrm>
        </p:spPr>
        <p:txBody>
          <a:bodyPr/>
          <a:lstStyle/>
          <a:p>
            <a:pPr>
              <a:buFont typeface="Arial" panose="020B0604020202020204" pitchFamily="34" charset="0"/>
              <a:buChar char="•"/>
            </a:pPr>
            <a:r>
              <a:rPr lang="en-US" sz="2400" dirty="0">
                <a:solidFill>
                  <a:schemeClr val="tx1"/>
                </a:solidFill>
              </a:rPr>
              <a:t>Because you may have contact with citizens and clients experiencing varying stages of substance use, it is often necessary to promote and advocate for health-promoting secondary and tertiary approaches while conducting primary prevention in your work.</a:t>
            </a:r>
          </a:p>
          <a:p>
            <a:pPr>
              <a:buFont typeface="Arial" panose="020B0604020202020204" pitchFamily="34" charset="0"/>
              <a:buChar char="•"/>
            </a:pPr>
            <a:r>
              <a:rPr lang="en-US" sz="2400" dirty="0">
                <a:solidFill>
                  <a:schemeClr val="tx1"/>
                </a:solidFill>
              </a:rPr>
              <a:t>DAODAS understands however, that sometimes the practical implementation of your projects may be affected by staffing resources, funding stream limitations, and other demands, etc.</a:t>
            </a:r>
          </a:p>
          <a:p>
            <a:pPr>
              <a:buFont typeface="Arial" panose="020B0604020202020204" pitchFamily="34" charset="0"/>
              <a:buChar char="•"/>
            </a:pPr>
            <a:r>
              <a:rPr lang="en-US" sz="2400" dirty="0">
                <a:solidFill>
                  <a:schemeClr val="tx1"/>
                </a:solidFill>
              </a:rPr>
              <a:t>So, let’s discuss some scenarios of activities to identify when the delivery of primary prevention can seem to overlay with the delivery of secondary and/or tertiary prevention activities. Then let’s share innovative strategies that sites have put into place to circumvent the confusion.</a:t>
            </a:r>
          </a:p>
        </p:txBody>
      </p:sp>
      <p:sp>
        <p:nvSpPr>
          <p:cNvPr id="3" name="Date Placeholder 2">
            <a:extLst>
              <a:ext uri="{FF2B5EF4-FFF2-40B4-BE49-F238E27FC236}">
                <a16:creationId xmlns:a16="http://schemas.microsoft.com/office/drawing/2014/main" id="{BCD9E2B9-E2EF-780D-87FF-652CBB7FA0DE}"/>
              </a:ext>
            </a:extLst>
          </p:cNvPr>
          <p:cNvSpPr>
            <a:spLocks noGrp="1"/>
          </p:cNvSpPr>
          <p:nvPr>
            <p:ph type="dt" sz="half" idx="2"/>
          </p:nvPr>
        </p:nvSpPr>
        <p:spPr/>
        <p:txBody>
          <a:bodyPr/>
          <a:lstStyle/>
          <a:p>
            <a:fld id="{DB44F992-2E8B-439E-9639-C49EC543EE28}" type="datetime1">
              <a:rPr lang="en-US" smtClean="0"/>
              <a:t>11/2/2023</a:t>
            </a:fld>
            <a:endParaRPr lang="en-US" dirty="0"/>
          </a:p>
        </p:txBody>
      </p:sp>
      <p:sp>
        <p:nvSpPr>
          <p:cNvPr id="4" name="Slide Number Placeholder 3">
            <a:extLst>
              <a:ext uri="{FF2B5EF4-FFF2-40B4-BE49-F238E27FC236}">
                <a16:creationId xmlns:a16="http://schemas.microsoft.com/office/drawing/2014/main" id="{433F1771-0E60-EFFF-C13F-190A0FE5A4C5}"/>
              </a:ext>
            </a:extLst>
          </p:cNvPr>
          <p:cNvSpPr>
            <a:spLocks noGrp="1"/>
          </p:cNvSpPr>
          <p:nvPr>
            <p:ph type="sldNum" sz="quarter" idx="4"/>
          </p:nvPr>
        </p:nvSpPr>
        <p:spPr/>
        <p:txBody>
          <a:bodyPr/>
          <a:lstStyle/>
          <a:p>
            <a:fld id="{A339896C-E2EF-470F-BA91-85D676E592B3}" type="slidenum">
              <a:rPr lang="en-US" smtClean="0"/>
              <a:t>10</a:t>
            </a:fld>
            <a:endParaRPr lang="en-US"/>
          </a:p>
        </p:txBody>
      </p:sp>
    </p:spTree>
    <p:extLst>
      <p:ext uri="{BB962C8B-B14F-4D97-AF65-F5344CB8AC3E}">
        <p14:creationId xmlns:p14="http://schemas.microsoft.com/office/powerpoint/2010/main" val="19586016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0BB5F956-EE8B-2675-2B66-DEAD22664EA8}"/>
              </a:ext>
            </a:extLst>
          </p:cNvPr>
          <p:cNvSpPr>
            <a:spLocks noGrp="1"/>
          </p:cNvSpPr>
          <p:nvPr>
            <p:ph idx="1"/>
          </p:nvPr>
        </p:nvSpPr>
        <p:spPr>
          <a:xfrm>
            <a:off x="102638" y="699796"/>
            <a:ext cx="11769322" cy="5619724"/>
          </a:xfrm>
        </p:spPr>
        <p:txBody>
          <a:bodyPr/>
          <a:lstStyle/>
          <a:p>
            <a:pPr>
              <a:lnSpc>
                <a:spcPct val="100000"/>
              </a:lnSpc>
            </a:pPr>
            <a:r>
              <a:rPr lang="en-US" sz="2400" b="1" dirty="0">
                <a:solidFill>
                  <a:srgbClr val="00838B"/>
                </a:solidFill>
              </a:rPr>
              <a:t>Scenario 1</a:t>
            </a:r>
            <a:r>
              <a:rPr lang="en-US" sz="2400" dirty="0"/>
              <a:t>:</a:t>
            </a:r>
          </a:p>
          <a:p>
            <a:pPr>
              <a:lnSpc>
                <a:spcPct val="100000"/>
              </a:lnSpc>
            </a:pPr>
            <a:r>
              <a:rPr lang="en-US" sz="2400" dirty="0"/>
              <a:t>Your executive director asks you to organize a health fair for the community. At the health fair, the agency has made available: Deterra, prevention pamphlets and brochures, overdose reversal agents (ORA), FTS with instructional pamphlets and a list of SUD treatment and recovery services provided by the agency. </a:t>
            </a:r>
          </a:p>
          <a:p>
            <a:pPr lvl="1">
              <a:lnSpc>
                <a:spcPct val="100000"/>
              </a:lnSpc>
            </a:pPr>
            <a:r>
              <a:rPr lang="en-US" sz="2000" dirty="0"/>
              <a:t>You are funded 100% by the primary prevention block grant. In the above scenario, what are the primary prevention items that </a:t>
            </a:r>
            <a:r>
              <a:rPr lang="en-US" sz="2000" b="1" u="sng" dirty="0"/>
              <a:t>you</a:t>
            </a:r>
            <a:r>
              <a:rPr lang="en-US" sz="2000" dirty="0"/>
              <a:t> can distribute to the public? </a:t>
            </a:r>
          </a:p>
          <a:p>
            <a:pPr>
              <a:buFont typeface="Arial" panose="020B0604020202020204" pitchFamily="34" charset="0"/>
              <a:buChar char="•"/>
            </a:pPr>
            <a:r>
              <a:rPr lang="en-US" sz="2400" b="1" dirty="0">
                <a:solidFill>
                  <a:srgbClr val="00838B"/>
                </a:solidFill>
              </a:rPr>
              <a:t>Scenario 2: </a:t>
            </a:r>
          </a:p>
          <a:p>
            <a:pPr marL="0" indent="0">
              <a:buNone/>
            </a:pPr>
            <a:r>
              <a:rPr lang="en-US" sz="2400" dirty="0">
                <a:solidFill>
                  <a:schemeClr val="tx1"/>
                </a:solidFill>
              </a:rPr>
              <a:t>You are asked to conduct a speaking engagement on current drug trends. Your ORA team lead hears that the area you are going into has been shown on ODMAP to be a current “hotspot” for overdose alerts. She asks if you would consider also discussing how to respond to an overdose and hand out some ORA at the end of the session so that they can count that as a distribution event toward their saturation plan benchmark numbers.</a:t>
            </a:r>
          </a:p>
          <a:p>
            <a:pPr lvl="1">
              <a:buFont typeface="Arial" panose="020B0604020202020204" pitchFamily="34" charset="0"/>
              <a:buChar char="•"/>
            </a:pPr>
            <a:r>
              <a:rPr lang="en-US" dirty="0">
                <a:solidFill>
                  <a:schemeClr val="tx1"/>
                </a:solidFill>
              </a:rPr>
              <a:t>You are funded 90% primary Prev block grant and 10% (local county funding). Is this request one that is appropriate for you?</a:t>
            </a:r>
          </a:p>
        </p:txBody>
      </p:sp>
      <p:sp>
        <p:nvSpPr>
          <p:cNvPr id="3" name="Date Placeholder 2">
            <a:extLst>
              <a:ext uri="{FF2B5EF4-FFF2-40B4-BE49-F238E27FC236}">
                <a16:creationId xmlns:a16="http://schemas.microsoft.com/office/drawing/2014/main" id="{764A1A0E-7A56-8B21-2CA3-417207D68139}"/>
              </a:ext>
            </a:extLst>
          </p:cNvPr>
          <p:cNvSpPr>
            <a:spLocks noGrp="1"/>
          </p:cNvSpPr>
          <p:nvPr>
            <p:ph type="dt" sz="half" idx="2"/>
          </p:nvPr>
        </p:nvSpPr>
        <p:spPr/>
        <p:txBody>
          <a:bodyPr/>
          <a:lstStyle/>
          <a:p>
            <a:fld id="{DB44F992-2E8B-439E-9639-C49EC543EE28}" type="datetime1">
              <a:rPr lang="en-US" smtClean="0"/>
              <a:t>11/2/2023</a:t>
            </a:fld>
            <a:endParaRPr lang="en-US" dirty="0"/>
          </a:p>
        </p:txBody>
      </p:sp>
      <p:sp>
        <p:nvSpPr>
          <p:cNvPr id="4" name="Slide Number Placeholder 3">
            <a:extLst>
              <a:ext uri="{FF2B5EF4-FFF2-40B4-BE49-F238E27FC236}">
                <a16:creationId xmlns:a16="http://schemas.microsoft.com/office/drawing/2014/main" id="{7CFC7589-6BBB-CDC2-7868-B98F64384D06}"/>
              </a:ext>
            </a:extLst>
          </p:cNvPr>
          <p:cNvSpPr>
            <a:spLocks noGrp="1"/>
          </p:cNvSpPr>
          <p:nvPr>
            <p:ph type="sldNum" sz="quarter" idx="4"/>
          </p:nvPr>
        </p:nvSpPr>
        <p:spPr/>
        <p:txBody>
          <a:bodyPr/>
          <a:lstStyle/>
          <a:p>
            <a:fld id="{A339896C-E2EF-470F-BA91-85D676E592B3}" type="slidenum">
              <a:rPr lang="en-US" smtClean="0"/>
              <a:t>11</a:t>
            </a:fld>
            <a:endParaRPr lang="en-US"/>
          </a:p>
        </p:txBody>
      </p:sp>
    </p:spTree>
    <p:extLst>
      <p:ext uri="{BB962C8B-B14F-4D97-AF65-F5344CB8AC3E}">
        <p14:creationId xmlns:p14="http://schemas.microsoft.com/office/powerpoint/2010/main" val="2130252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D9A975B-1030-BAA2-ED48-59BB4BD996C7}"/>
              </a:ext>
            </a:extLst>
          </p:cNvPr>
          <p:cNvSpPr>
            <a:spLocks noGrp="1"/>
          </p:cNvSpPr>
          <p:nvPr>
            <p:ph idx="1"/>
          </p:nvPr>
        </p:nvSpPr>
        <p:spPr>
          <a:xfrm>
            <a:off x="371669" y="928395"/>
            <a:ext cx="11664821" cy="5360437"/>
          </a:xfrm>
        </p:spPr>
        <p:txBody>
          <a:bodyPr/>
          <a:lstStyle/>
          <a:p>
            <a:r>
              <a:rPr lang="en-US" sz="2400" b="1" dirty="0">
                <a:solidFill>
                  <a:srgbClr val="00838B"/>
                </a:solidFill>
              </a:rPr>
              <a:t>Scenario 3: </a:t>
            </a:r>
          </a:p>
          <a:p>
            <a:r>
              <a:rPr lang="en-US" sz="2400" dirty="0">
                <a:solidFill>
                  <a:schemeClr val="tx1"/>
                </a:solidFill>
              </a:rPr>
              <a:t>You are funded 95% with the primary prevention block grant and 5% with local county funds. You have been asked to assist with naloxone distribution events outside of normal business hours. The agency is providing you with a contract to work up to 10 hours each month to assist with ORA distribution events in “hotspot” locations throughout the county that they will determine through ODMAP. Is it okay for you to provide this service? </a:t>
            </a:r>
            <a:endParaRPr lang="en-US" sz="2400" dirty="0">
              <a:solidFill>
                <a:srgbClr val="00838B"/>
              </a:solidFill>
            </a:endParaRPr>
          </a:p>
          <a:p>
            <a:endParaRPr lang="en-US" dirty="0"/>
          </a:p>
        </p:txBody>
      </p:sp>
      <p:sp>
        <p:nvSpPr>
          <p:cNvPr id="3" name="Date Placeholder 2">
            <a:extLst>
              <a:ext uri="{FF2B5EF4-FFF2-40B4-BE49-F238E27FC236}">
                <a16:creationId xmlns:a16="http://schemas.microsoft.com/office/drawing/2014/main" id="{608B655D-93CE-4548-25F2-AF30E40BE459}"/>
              </a:ext>
            </a:extLst>
          </p:cNvPr>
          <p:cNvSpPr>
            <a:spLocks noGrp="1"/>
          </p:cNvSpPr>
          <p:nvPr>
            <p:ph type="dt" sz="half" idx="2"/>
          </p:nvPr>
        </p:nvSpPr>
        <p:spPr/>
        <p:txBody>
          <a:bodyPr/>
          <a:lstStyle/>
          <a:p>
            <a:fld id="{DB44F992-2E8B-439E-9639-C49EC543EE28}" type="datetime1">
              <a:rPr lang="en-US" smtClean="0"/>
              <a:t>11/2/2023</a:t>
            </a:fld>
            <a:endParaRPr lang="en-US" dirty="0"/>
          </a:p>
        </p:txBody>
      </p:sp>
      <p:sp>
        <p:nvSpPr>
          <p:cNvPr id="4" name="Slide Number Placeholder 3">
            <a:extLst>
              <a:ext uri="{FF2B5EF4-FFF2-40B4-BE49-F238E27FC236}">
                <a16:creationId xmlns:a16="http://schemas.microsoft.com/office/drawing/2014/main" id="{7989B4B3-B9F3-52B9-6155-D0078E802ADC}"/>
              </a:ext>
            </a:extLst>
          </p:cNvPr>
          <p:cNvSpPr>
            <a:spLocks noGrp="1"/>
          </p:cNvSpPr>
          <p:nvPr>
            <p:ph type="sldNum" sz="quarter" idx="4"/>
          </p:nvPr>
        </p:nvSpPr>
        <p:spPr/>
        <p:txBody>
          <a:bodyPr/>
          <a:lstStyle/>
          <a:p>
            <a:fld id="{A339896C-E2EF-470F-BA91-85D676E592B3}" type="slidenum">
              <a:rPr lang="en-US" smtClean="0"/>
              <a:t>12</a:t>
            </a:fld>
            <a:endParaRPr lang="en-US"/>
          </a:p>
        </p:txBody>
      </p:sp>
    </p:spTree>
    <p:extLst>
      <p:ext uri="{BB962C8B-B14F-4D97-AF65-F5344CB8AC3E}">
        <p14:creationId xmlns:p14="http://schemas.microsoft.com/office/powerpoint/2010/main" val="2351920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fld id="{DB44F992-2E8B-439E-9639-C49EC543EE28}" type="datetime1">
              <a:rPr kumimoji="0" lang="en-US" sz="90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11/2/2023</a:t>
            </a:fld>
            <a:endParaRPr kumimoji="0" lang="en-US" sz="90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sp>
        <p:nvSpPr>
          <p:cNvPr id="3" name="Slide Number Placeholder 2"/>
          <p:cNvSpPr>
            <a:spLocks noGrp="1"/>
          </p:cNvSpPr>
          <p:nvPr>
            <p:ph type="sldNum" sz="quarter" idx="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A339896C-E2EF-470F-BA91-85D676E592B3}" type="slidenum">
              <a:rPr kumimoji="0" lang="en-US" sz="1050" b="0" i="0" u="none" strike="noStrike" kern="1200" cap="none" spc="0" normalizeH="0" baseline="0" noProof="0" smtClean="0">
                <a:ln>
                  <a:noFill/>
                </a:ln>
                <a:solidFill>
                  <a:srgbClr val="FFFFFF"/>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050" b="0" i="0" u="none" strike="noStrike" kern="1200" cap="none" spc="0" normalizeH="0" baseline="0" noProof="0" dirty="0">
              <a:ln>
                <a:noFill/>
              </a:ln>
              <a:solidFill>
                <a:srgbClr val="FFFFFF"/>
              </a:solidFill>
              <a:effectLst/>
              <a:uLnTx/>
              <a:uFillTx/>
              <a:latin typeface="Calibri" panose="020F0502020204030204"/>
              <a:ea typeface="+mn-ea"/>
              <a:cs typeface="+mn-cs"/>
            </a:endParaRPr>
          </a:p>
        </p:txBody>
      </p:sp>
      <p:grpSp>
        <p:nvGrpSpPr>
          <p:cNvPr id="10" name="Group 9"/>
          <p:cNvGrpSpPr/>
          <p:nvPr/>
        </p:nvGrpSpPr>
        <p:grpSpPr>
          <a:xfrm>
            <a:off x="2291526" y="187174"/>
            <a:ext cx="6539273" cy="1889464"/>
            <a:chOff x="244245" y="2753517"/>
            <a:chExt cx="7693262" cy="2222899"/>
          </a:xfrm>
        </p:grpSpPr>
        <p:pic>
          <p:nvPicPr>
            <p:cNvPr id="11" name="Picture 10" descr="Screen Shot 2018-09-13 at 5.09.40 PM.png"/>
            <p:cNvPicPr>
              <a:picLocks noChangeAspect="1"/>
            </p:cNvPicPr>
            <p:nvPr/>
          </p:nvPicPr>
          <p:blipFill rotWithShape="1">
            <a:blip r:embed="rId3">
              <a:extLst>
                <a:ext uri="{28A0092B-C50C-407E-A947-70E740481C1C}">
                  <a14:useLocalDpi xmlns:a14="http://schemas.microsoft.com/office/drawing/2010/main" val="0"/>
                </a:ext>
              </a:extLst>
            </a:blip>
            <a:srcRect l="-3194" t="-3060" r="-2442" b="-1901"/>
            <a:stretch/>
          </p:blipFill>
          <p:spPr>
            <a:xfrm>
              <a:off x="244245" y="2753517"/>
              <a:ext cx="2268637" cy="2222899"/>
            </a:xfrm>
            <a:prstGeom prst="rect">
              <a:avLst/>
            </a:prstGeom>
          </p:spPr>
        </p:pic>
        <p:pic>
          <p:nvPicPr>
            <p:cNvPr id="12" name="Picture 11"/>
            <p:cNvPicPr>
              <a:picLocks noChangeAspect="1"/>
            </p:cNvPicPr>
            <p:nvPr/>
          </p:nvPicPr>
          <p:blipFill>
            <a:blip r:embed="rId4"/>
            <a:stretch>
              <a:fillRect/>
            </a:stretch>
          </p:blipFill>
          <p:spPr>
            <a:xfrm>
              <a:off x="2512882" y="2969234"/>
              <a:ext cx="5424625" cy="1791467"/>
            </a:xfrm>
            <a:prstGeom prst="rect">
              <a:avLst/>
            </a:prstGeom>
          </p:spPr>
        </p:pic>
      </p:grpSp>
      <p:sp>
        <p:nvSpPr>
          <p:cNvPr id="13" name="TextBox 12"/>
          <p:cNvSpPr txBox="1"/>
          <p:nvPr/>
        </p:nvSpPr>
        <p:spPr>
          <a:xfrm>
            <a:off x="1750351" y="2111630"/>
            <a:ext cx="7806558" cy="430887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838B"/>
                </a:solidFill>
                <a:effectLst/>
                <a:uLnTx/>
                <a:uFillTx/>
                <a:latin typeface="Calibri" panose="020F0502020204030204"/>
                <a:ea typeface="+mn-ea"/>
                <a:cs typeface="+mn-cs"/>
              </a:rPr>
              <a:t>1801 Main Street, 12</a:t>
            </a:r>
            <a:r>
              <a:rPr kumimoji="0" lang="en-US" sz="2200" b="1" i="0" u="none" strike="noStrike" kern="1200" cap="none" spc="0" normalizeH="0" baseline="30000" noProof="0" dirty="0">
                <a:ln>
                  <a:noFill/>
                </a:ln>
                <a:solidFill>
                  <a:srgbClr val="00838B"/>
                </a:solidFill>
                <a:effectLst/>
                <a:uLnTx/>
                <a:uFillTx/>
                <a:latin typeface="Calibri" panose="020F0502020204030204"/>
                <a:ea typeface="+mn-ea"/>
                <a:cs typeface="+mn-cs"/>
              </a:rPr>
              <a:t>th</a:t>
            </a:r>
            <a:r>
              <a:rPr kumimoji="0" lang="en-US" sz="2200" b="1" i="0" u="none" strike="noStrike" kern="1200" cap="none" spc="0" normalizeH="0" baseline="0" noProof="0" dirty="0">
                <a:ln>
                  <a:noFill/>
                </a:ln>
                <a:solidFill>
                  <a:srgbClr val="00838B"/>
                </a:solidFill>
                <a:effectLst/>
                <a:uLnTx/>
                <a:uFillTx/>
                <a:latin typeface="Calibri" panose="020F0502020204030204"/>
                <a:ea typeface="+mn-ea"/>
                <a:cs typeface="+mn-cs"/>
              </a:rPr>
              <a:t> Floor • Columbia, SC  29201</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838B"/>
                </a:solidFill>
                <a:effectLst/>
                <a:uLnTx/>
                <a:uFillTx/>
                <a:latin typeface="Calibri" panose="020F0502020204030204"/>
                <a:ea typeface="+mn-ea"/>
                <a:cs typeface="+mn-cs"/>
              </a:rPr>
              <a:t>telephone: 803-896-5555 • fax: 803-896-5557</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838B"/>
                </a:solidFill>
                <a:effectLst/>
                <a:uLnTx/>
                <a:uFillTx/>
                <a:latin typeface="Calibri" panose="020F0502020204030204"/>
                <a:ea typeface="+mn-ea"/>
                <a:cs typeface="+mn-cs"/>
              </a:rPr>
              <a:t>www.daodas.sc.gov</a:t>
            </a: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838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838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838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838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400" b="1" i="0" u="none" strike="noStrike" kern="1200" cap="none" spc="0" normalizeH="0" baseline="0" noProof="0" dirty="0">
              <a:ln>
                <a:noFill/>
              </a:ln>
              <a:solidFill>
                <a:srgbClr val="00838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2200" b="1" i="0" u="none" strike="noStrike" kern="1200" cap="none" spc="0" normalizeH="0" baseline="0" noProof="0" dirty="0">
              <a:ln>
                <a:noFill/>
              </a:ln>
              <a:solidFill>
                <a:srgbClr val="00838B"/>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838B"/>
                </a:solidFill>
                <a:effectLst/>
                <a:uLnTx/>
                <a:uFillTx/>
                <a:latin typeface="Calibri" panose="020F0502020204030204"/>
                <a:ea typeface="+mn-ea"/>
                <a:cs typeface="+mn-cs"/>
              </a:rPr>
              <a:t>Linda Brown</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838B"/>
                </a:solidFill>
                <a:effectLst/>
                <a:uLnTx/>
                <a:uFillTx/>
                <a:latin typeface="Calibri" panose="020F0502020204030204"/>
                <a:ea typeface="+mn-ea"/>
                <a:cs typeface="+mn-cs"/>
              </a:rPr>
              <a:t>lbrown@daodas.sc.gov</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200" b="1" i="0" u="none" strike="noStrike" kern="1200" cap="none" spc="0" normalizeH="0" baseline="0" noProof="0" dirty="0">
                <a:ln>
                  <a:noFill/>
                </a:ln>
                <a:solidFill>
                  <a:srgbClr val="00838B"/>
                </a:solidFill>
                <a:effectLst/>
                <a:uLnTx/>
                <a:uFillTx/>
                <a:latin typeface="Calibri" panose="020F0502020204030204"/>
                <a:ea typeface="+mn-ea"/>
                <a:cs typeface="+mn-cs"/>
              </a:rPr>
              <a:t>Phone: 803-896-7387</a:t>
            </a:r>
          </a:p>
        </p:txBody>
      </p:sp>
      <p:sp>
        <p:nvSpPr>
          <p:cNvPr id="14" name="Oval 13"/>
          <p:cNvSpPr>
            <a:spLocks noChangeAspect="1"/>
          </p:cNvSpPr>
          <p:nvPr/>
        </p:nvSpPr>
        <p:spPr>
          <a:xfrm>
            <a:off x="4776161" y="3304205"/>
            <a:ext cx="1598882" cy="2011680"/>
          </a:xfrm>
          <a:prstGeom prst="ellipse">
            <a:avLst/>
          </a:prstGeom>
          <a:blipFill>
            <a:blip r:embed="rId5"/>
            <a:stretch>
              <a:fillRect/>
            </a:stretch>
          </a:blipFill>
          <a:ln w="57150">
            <a:solidFill>
              <a:srgbClr val="00838B"/>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41066768"/>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F66B8F2-BA78-40EB-16D3-158447410676}"/>
              </a:ext>
            </a:extLst>
          </p:cNvPr>
          <p:cNvSpPr>
            <a:spLocks noGrp="1"/>
          </p:cNvSpPr>
          <p:nvPr>
            <p:ph idx="1"/>
          </p:nvPr>
        </p:nvSpPr>
        <p:spPr>
          <a:xfrm>
            <a:off x="934721" y="1452880"/>
            <a:ext cx="10220960" cy="4416214"/>
          </a:xfrm>
        </p:spPr>
        <p:txBody>
          <a:bodyPr/>
          <a:lstStyle/>
          <a:p>
            <a:r>
              <a:rPr lang="en-US" sz="3200" b="1" dirty="0">
                <a:solidFill>
                  <a:srgbClr val="00838B"/>
                </a:solidFill>
              </a:rPr>
              <a:t>Objectives:</a:t>
            </a:r>
          </a:p>
          <a:p>
            <a:pPr>
              <a:buFont typeface="Arial" panose="020B0604020202020204" pitchFamily="34" charset="0"/>
              <a:buChar char="•"/>
            </a:pPr>
            <a:r>
              <a:rPr lang="en-US" sz="2400" dirty="0"/>
              <a:t>Review the goals of each level of prevention</a:t>
            </a:r>
          </a:p>
          <a:p>
            <a:pPr>
              <a:buFont typeface="Arial" panose="020B0604020202020204" pitchFamily="34" charset="0"/>
              <a:buChar char="•"/>
            </a:pPr>
            <a:r>
              <a:rPr lang="en-US" sz="2400" dirty="0"/>
              <a:t>Review the principals of harm reduction</a:t>
            </a:r>
          </a:p>
          <a:p>
            <a:pPr>
              <a:buFont typeface="Arial" panose="020B0604020202020204" pitchFamily="34" charset="0"/>
              <a:buChar char="•"/>
            </a:pPr>
            <a:r>
              <a:rPr lang="en-US" sz="2400" dirty="0"/>
              <a:t>Discuss the bi-directional nature of conditions</a:t>
            </a:r>
          </a:p>
          <a:p>
            <a:pPr lvl="1">
              <a:buFont typeface="Arial" panose="020B0604020202020204" pitchFamily="34" charset="0"/>
              <a:buChar char="•"/>
            </a:pPr>
            <a:r>
              <a:rPr lang="en-US" sz="2200" dirty="0"/>
              <a:t>Upstream vs downstream approaches</a:t>
            </a:r>
          </a:p>
          <a:p>
            <a:pPr>
              <a:buFont typeface="Arial" panose="020B0604020202020204" pitchFamily="34" charset="0"/>
              <a:buChar char="•"/>
            </a:pPr>
            <a:r>
              <a:rPr lang="en-US" sz="2400" dirty="0"/>
              <a:t>Identify ways to balance funding streams and restrictions/limitations </a:t>
            </a:r>
          </a:p>
        </p:txBody>
      </p:sp>
      <p:sp>
        <p:nvSpPr>
          <p:cNvPr id="2" name="Date Placeholder 1">
            <a:extLst>
              <a:ext uri="{FF2B5EF4-FFF2-40B4-BE49-F238E27FC236}">
                <a16:creationId xmlns:a16="http://schemas.microsoft.com/office/drawing/2014/main" id="{6B4FC43D-DB1B-A607-EB5A-E64B9932E284}"/>
              </a:ext>
            </a:extLst>
          </p:cNvPr>
          <p:cNvSpPr>
            <a:spLocks noGrp="1"/>
          </p:cNvSpPr>
          <p:nvPr>
            <p:ph type="dt" sz="half" idx="2"/>
          </p:nvPr>
        </p:nvSpPr>
        <p:spPr/>
        <p:txBody>
          <a:bodyPr/>
          <a:lstStyle/>
          <a:p>
            <a:fld id="{DB44F992-2E8B-439E-9639-C49EC543EE28}" type="datetime1">
              <a:rPr lang="en-US" smtClean="0"/>
              <a:t>11/2/2023</a:t>
            </a:fld>
            <a:endParaRPr lang="en-US" dirty="0"/>
          </a:p>
        </p:txBody>
      </p:sp>
      <p:sp>
        <p:nvSpPr>
          <p:cNvPr id="3" name="Slide Number Placeholder 2">
            <a:extLst>
              <a:ext uri="{FF2B5EF4-FFF2-40B4-BE49-F238E27FC236}">
                <a16:creationId xmlns:a16="http://schemas.microsoft.com/office/drawing/2014/main" id="{37F8BE05-A896-97AD-A3CB-C90F67540D01}"/>
              </a:ext>
            </a:extLst>
          </p:cNvPr>
          <p:cNvSpPr>
            <a:spLocks noGrp="1"/>
          </p:cNvSpPr>
          <p:nvPr>
            <p:ph type="sldNum" sz="quarter" idx="4"/>
          </p:nvPr>
        </p:nvSpPr>
        <p:spPr/>
        <p:txBody>
          <a:bodyPr/>
          <a:lstStyle/>
          <a:p>
            <a:fld id="{A339896C-E2EF-470F-BA91-85D676E592B3}" type="slidenum">
              <a:rPr lang="en-US" smtClean="0"/>
              <a:t>2</a:t>
            </a:fld>
            <a:endParaRPr lang="en-US"/>
          </a:p>
        </p:txBody>
      </p:sp>
    </p:spTree>
    <p:extLst>
      <p:ext uri="{BB962C8B-B14F-4D97-AF65-F5344CB8AC3E}">
        <p14:creationId xmlns:p14="http://schemas.microsoft.com/office/powerpoint/2010/main" val="2073518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a:extLst>
              <a:ext uri="{FF2B5EF4-FFF2-40B4-BE49-F238E27FC236}">
                <a16:creationId xmlns:a16="http://schemas.microsoft.com/office/drawing/2014/main" id="{B5436242-68CA-0DD3-03CE-FB99C50BBE0D}"/>
              </a:ext>
            </a:extLst>
          </p:cNvPr>
          <p:cNvPicPr>
            <a:picLocks noGrp="1" noChangeAspect="1"/>
          </p:cNvPicPr>
          <p:nvPr>
            <p:ph idx="1"/>
          </p:nvPr>
        </p:nvPicPr>
        <p:blipFill rotWithShape="1">
          <a:blip r:embed="rId3"/>
          <a:srcRect t="13071"/>
          <a:stretch/>
        </p:blipFill>
        <p:spPr>
          <a:xfrm>
            <a:off x="1143340" y="783771"/>
            <a:ext cx="9288286" cy="5570376"/>
          </a:xfrm>
        </p:spPr>
      </p:pic>
      <p:sp>
        <p:nvSpPr>
          <p:cNvPr id="2" name="Date Placeholder 1">
            <a:extLst>
              <a:ext uri="{FF2B5EF4-FFF2-40B4-BE49-F238E27FC236}">
                <a16:creationId xmlns:a16="http://schemas.microsoft.com/office/drawing/2014/main" id="{6B4FC43D-DB1B-A607-EB5A-E64B9932E284}"/>
              </a:ext>
            </a:extLst>
          </p:cNvPr>
          <p:cNvSpPr>
            <a:spLocks noGrp="1"/>
          </p:cNvSpPr>
          <p:nvPr>
            <p:ph type="dt" sz="half" idx="2"/>
          </p:nvPr>
        </p:nvSpPr>
        <p:spPr/>
        <p:txBody>
          <a:bodyPr/>
          <a:lstStyle/>
          <a:p>
            <a:fld id="{DB44F992-2E8B-439E-9639-C49EC543EE28}" type="datetime1">
              <a:rPr lang="en-US" smtClean="0"/>
              <a:t>11/2/2023</a:t>
            </a:fld>
            <a:endParaRPr lang="en-US" dirty="0"/>
          </a:p>
        </p:txBody>
      </p:sp>
      <p:sp>
        <p:nvSpPr>
          <p:cNvPr id="3" name="Slide Number Placeholder 2">
            <a:extLst>
              <a:ext uri="{FF2B5EF4-FFF2-40B4-BE49-F238E27FC236}">
                <a16:creationId xmlns:a16="http://schemas.microsoft.com/office/drawing/2014/main" id="{37F8BE05-A896-97AD-A3CB-C90F67540D01}"/>
              </a:ext>
            </a:extLst>
          </p:cNvPr>
          <p:cNvSpPr>
            <a:spLocks noGrp="1"/>
          </p:cNvSpPr>
          <p:nvPr>
            <p:ph type="sldNum" sz="quarter" idx="4"/>
          </p:nvPr>
        </p:nvSpPr>
        <p:spPr/>
        <p:txBody>
          <a:bodyPr/>
          <a:lstStyle/>
          <a:p>
            <a:fld id="{A339896C-E2EF-470F-BA91-85D676E592B3}" type="slidenum">
              <a:rPr lang="en-US" smtClean="0"/>
              <a:t>3</a:t>
            </a:fld>
            <a:endParaRPr lang="en-US"/>
          </a:p>
        </p:txBody>
      </p:sp>
      <p:sp>
        <p:nvSpPr>
          <p:cNvPr id="7" name="TextBox 6">
            <a:extLst>
              <a:ext uri="{FF2B5EF4-FFF2-40B4-BE49-F238E27FC236}">
                <a16:creationId xmlns:a16="http://schemas.microsoft.com/office/drawing/2014/main" id="{75D23877-841D-DF1A-5DCD-D690487FB690}"/>
              </a:ext>
            </a:extLst>
          </p:cNvPr>
          <p:cNvSpPr txBox="1"/>
          <p:nvPr/>
        </p:nvSpPr>
        <p:spPr>
          <a:xfrm>
            <a:off x="3346031" y="6488462"/>
            <a:ext cx="7235609" cy="307777"/>
          </a:xfrm>
          <a:prstGeom prst="rect">
            <a:avLst/>
          </a:prstGeom>
          <a:noFill/>
        </p:spPr>
        <p:txBody>
          <a:bodyPr wrap="square" rtlCol="0">
            <a:spAutoFit/>
          </a:bodyPr>
          <a:lstStyle/>
          <a:p>
            <a:r>
              <a:rPr lang="en-US" sz="1400" dirty="0">
                <a:solidFill>
                  <a:schemeClr val="bg1"/>
                </a:solidFill>
              </a:rPr>
              <a:t>https://www.recoveryanswers.org/resource/drug-and-alcohol-harm-reduction/</a:t>
            </a:r>
          </a:p>
        </p:txBody>
      </p:sp>
    </p:spTree>
    <p:extLst>
      <p:ext uri="{BB962C8B-B14F-4D97-AF65-F5344CB8AC3E}">
        <p14:creationId xmlns:p14="http://schemas.microsoft.com/office/powerpoint/2010/main" val="143418060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8E4BDBA9-114F-BA73-6A21-FCD9B311B02D}"/>
              </a:ext>
            </a:extLst>
          </p:cNvPr>
          <p:cNvSpPr>
            <a:spLocks noGrp="1"/>
          </p:cNvSpPr>
          <p:nvPr>
            <p:ph idx="1"/>
          </p:nvPr>
        </p:nvSpPr>
        <p:spPr>
          <a:xfrm>
            <a:off x="640080" y="783771"/>
            <a:ext cx="10958945" cy="5458409"/>
          </a:xfrm>
        </p:spPr>
        <p:txBody>
          <a:bodyPr/>
          <a:lstStyle/>
          <a:p>
            <a:pPr algn="ctr"/>
            <a:r>
              <a:rPr lang="en-US" sz="2800" b="1" dirty="0">
                <a:solidFill>
                  <a:srgbClr val="00838B"/>
                </a:solidFill>
              </a:rPr>
              <a:t>Upstream vs downstream prevention:</a:t>
            </a:r>
          </a:p>
          <a:p>
            <a:pPr marL="0" indent="0">
              <a:buNone/>
            </a:pPr>
            <a:r>
              <a:rPr lang="en-US" sz="2800" dirty="0"/>
              <a:t>You are a mayor of a town who near a swimming hole used by kids and adults. One summer you learn that that citizens are developing serious and persistent rashes after swimming because of a chemical irritant in the river.</a:t>
            </a:r>
          </a:p>
          <a:p>
            <a:pPr lvl="1"/>
            <a:r>
              <a:rPr lang="en-US" sz="2400" dirty="0"/>
              <a:t>If you approach the company upstream that is discharging the chemical into the river to make the discharge stop, that is primary prevention.</a:t>
            </a:r>
          </a:p>
          <a:p>
            <a:pPr lvl="1"/>
            <a:r>
              <a:rPr lang="en-US" sz="2400" dirty="0"/>
              <a:t>If you ask lifeguards to check swimmers as they get out of the river to look for signs of a rash that can be treated right away, you are engaging in secondary prevention.</a:t>
            </a:r>
          </a:p>
          <a:p>
            <a:pPr lvl="1"/>
            <a:r>
              <a:rPr lang="en-US" sz="2400" dirty="0"/>
              <a:t>If you set up programs and support groups that teach people how to live with their persistent rashes, you are engaging in tertiary prevention. Although you are not preventing rashes or dealing with them right away, you are softening their impact by helping people live with their rashes as best as possible.</a:t>
            </a:r>
          </a:p>
        </p:txBody>
      </p:sp>
      <p:sp>
        <p:nvSpPr>
          <p:cNvPr id="3" name="Date Placeholder 2">
            <a:extLst>
              <a:ext uri="{FF2B5EF4-FFF2-40B4-BE49-F238E27FC236}">
                <a16:creationId xmlns:a16="http://schemas.microsoft.com/office/drawing/2014/main" id="{8EC95E63-45D4-DDED-1029-469D250488B0}"/>
              </a:ext>
            </a:extLst>
          </p:cNvPr>
          <p:cNvSpPr>
            <a:spLocks noGrp="1"/>
          </p:cNvSpPr>
          <p:nvPr>
            <p:ph type="dt" sz="half" idx="2"/>
          </p:nvPr>
        </p:nvSpPr>
        <p:spPr/>
        <p:txBody>
          <a:bodyPr/>
          <a:lstStyle/>
          <a:p>
            <a:fld id="{DB44F992-2E8B-439E-9639-C49EC543EE28}" type="datetime1">
              <a:rPr lang="en-US" smtClean="0"/>
              <a:t>11/2/2023</a:t>
            </a:fld>
            <a:endParaRPr lang="en-US" dirty="0"/>
          </a:p>
        </p:txBody>
      </p:sp>
      <p:sp>
        <p:nvSpPr>
          <p:cNvPr id="4" name="Slide Number Placeholder 3">
            <a:extLst>
              <a:ext uri="{FF2B5EF4-FFF2-40B4-BE49-F238E27FC236}">
                <a16:creationId xmlns:a16="http://schemas.microsoft.com/office/drawing/2014/main" id="{F50F445F-3FDF-02FC-180C-54EE848CC692}"/>
              </a:ext>
            </a:extLst>
          </p:cNvPr>
          <p:cNvSpPr>
            <a:spLocks noGrp="1"/>
          </p:cNvSpPr>
          <p:nvPr>
            <p:ph type="sldNum" sz="quarter" idx="4"/>
          </p:nvPr>
        </p:nvSpPr>
        <p:spPr/>
        <p:txBody>
          <a:bodyPr/>
          <a:lstStyle/>
          <a:p>
            <a:fld id="{A339896C-E2EF-470F-BA91-85D676E592B3}" type="slidenum">
              <a:rPr lang="en-US" smtClean="0"/>
              <a:t>4</a:t>
            </a:fld>
            <a:endParaRPr lang="en-US"/>
          </a:p>
        </p:txBody>
      </p:sp>
    </p:spTree>
    <p:extLst>
      <p:ext uri="{BB962C8B-B14F-4D97-AF65-F5344CB8AC3E}">
        <p14:creationId xmlns:p14="http://schemas.microsoft.com/office/powerpoint/2010/main" val="3002299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 calcmode="lin" valueType="num">
                                      <p:cBhvr>
                                        <p:cTn id="7" dur="500" fill="hold"/>
                                        <p:tgtEl>
                                          <p:spTgt spid="2">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2">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2">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 calcmode="lin" valueType="num">
                                      <p:cBhvr>
                                        <p:cTn id="14" dur="500" fill="hold"/>
                                        <p:tgtEl>
                                          <p:spTgt spid="2">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2">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2">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2">
                                            <p:txEl>
                                              <p:pRg st="3" end="3"/>
                                            </p:txEl>
                                          </p:spTgt>
                                        </p:tgtEl>
                                        <p:attrNameLst>
                                          <p:attrName>style.visibility</p:attrName>
                                        </p:attrNameLst>
                                      </p:cBhvr>
                                      <p:to>
                                        <p:strVal val="visible"/>
                                      </p:to>
                                    </p:set>
                                    <p:anim calcmode="lin" valueType="num">
                                      <p:cBhvr>
                                        <p:cTn id="21" dur="500" fill="hold"/>
                                        <p:tgtEl>
                                          <p:spTgt spid="2">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2">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2">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2">
                                            <p:txEl>
                                              <p:pRg st="4" end="4"/>
                                            </p:txEl>
                                          </p:spTgt>
                                        </p:tgtEl>
                                        <p:attrNameLst>
                                          <p:attrName>style.visibility</p:attrName>
                                        </p:attrNameLst>
                                      </p:cBhvr>
                                      <p:to>
                                        <p:strVal val="visible"/>
                                      </p:to>
                                    </p:set>
                                    <p:anim calcmode="lin" valueType="num">
                                      <p:cBhvr>
                                        <p:cTn id="28" dur="500" fill="hold"/>
                                        <p:tgtEl>
                                          <p:spTgt spid="2">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2">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EAF03B80-DDEB-C2B7-4B1B-6A9031598860}"/>
              </a:ext>
            </a:extLst>
          </p:cNvPr>
          <p:cNvSpPr>
            <a:spLocks noGrp="1"/>
          </p:cNvSpPr>
          <p:nvPr>
            <p:ph idx="1"/>
          </p:nvPr>
        </p:nvSpPr>
        <p:spPr>
          <a:xfrm>
            <a:off x="266330" y="1091952"/>
            <a:ext cx="11742790" cy="5115807"/>
          </a:xfrm>
        </p:spPr>
        <p:txBody>
          <a:bodyPr/>
          <a:lstStyle/>
          <a:p>
            <a:pPr>
              <a:buFont typeface="Wingdings" panose="05000000000000000000" pitchFamily="2" charset="2"/>
              <a:buChar char="Ø"/>
            </a:pPr>
            <a:r>
              <a:rPr lang="en-US" sz="2800" b="1" dirty="0">
                <a:solidFill>
                  <a:srgbClr val="00838B"/>
                </a:solidFill>
              </a:rPr>
              <a:t>Primary Prevention: </a:t>
            </a:r>
          </a:p>
          <a:p>
            <a:pPr marL="201168" lvl="1" indent="0">
              <a:buNone/>
            </a:pPr>
            <a:r>
              <a:rPr lang="en-US" sz="2400" dirty="0">
                <a:solidFill>
                  <a:schemeClr val="tx1"/>
                </a:solidFill>
              </a:rPr>
              <a:t>Approaches that aim to prevent disease conditions from developing by preventing exposures to hazards that cause disease or injury, altering unhealthy or unsafe behaviors that can lead to disease or injury and increasing resistance to disease or injury should exposure occur:</a:t>
            </a:r>
          </a:p>
          <a:p>
            <a:pPr lvl="1">
              <a:buFont typeface="Arial" panose="020B0604020202020204" pitchFamily="34" charset="0"/>
              <a:buChar char="•"/>
            </a:pPr>
            <a:r>
              <a:rPr lang="en-US" sz="2000" dirty="0">
                <a:solidFill>
                  <a:schemeClr val="tx1"/>
                </a:solidFill>
              </a:rPr>
              <a:t>Ex: </a:t>
            </a:r>
            <a:r>
              <a:rPr lang="en-US" sz="2000" i="1" dirty="0">
                <a:solidFill>
                  <a:schemeClr val="tx1"/>
                </a:solidFill>
              </a:rPr>
              <a:t>Education on the dangers that illicit drug use or tobacco use can have on individuals, families and communities; promotion of safe storage (ex. the provision of lock boxes or take back locations/events); promotion of on safe habits/behaviors and protective factors, etc.</a:t>
            </a:r>
          </a:p>
          <a:p>
            <a:pPr>
              <a:buFont typeface="Wingdings" panose="05000000000000000000" pitchFamily="2" charset="2"/>
              <a:buChar char="Ø"/>
            </a:pPr>
            <a:r>
              <a:rPr lang="en-US" sz="3000" b="1" dirty="0">
                <a:solidFill>
                  <a:srgbClr val="00838B"/>
                </a:solidFill>
              </a:rPr>
              <a:t>Secondary Prevention</a:t>
            </a:r>
            <a:r>
              <a:rPr lang="en-US" sz="2600" b="1" dirty="0">
                <a:solidFill>
                  <a:srgbClr val="00838B"/>
                </a:solidFill>
              </a:rPr>
              <a:t>: </a:t>
            </a:r>
          </a:p>
          <a:p>
            <a:r>
              <a:rPr lang="en-US" sz="2400" dirty="0">
                <a:solidFill>
                  <a:schemeClr val="tx1"/>
                </a:solidFill>
              </a:rPr>
              <a:t>Approaches that seek to identify a health condition that has already happened as early as possible to halt or slow its progression</a:t>
            </a:r>
            <a:endParaRPr lang="en-US" sz="2400" b="1" dirty="0">
              <a:solidFill>
                <a:srgbClr val="00838B"/>
              </a:solidFill>
            </a:endParaRPr>
          </a:p>
          <a:p>
            <a:pPr lvl="1">
              <a:buFont typeface="Arial" panose="020B0604020202020204" pitchFamily="34" charset="0"/>
              <a:buChar char="•"/>
            </a:pPr>
            <a:r>
              <a:rPr lang="en-US" sz="2000" dirty="0">
                <a:solidFill>
                  <a:schemeClr val="tx1"/>
                </a:solidFill>
              </a:rPr>
              <a:t>Ex: </a:t>
            </a:r>
            <a:r>
              <a:rPr lang="en-US" sz="2000" i="1" dirty="0">
                <a:solidFill>
                  <a:schemeClr val="tx1"/>
                </a:solidFill>
              </a:rPr>
              <a:t>Screening (ex. SBIRT) and referrals to clinical treatment to be prescribed medications to achieve the secondary prevention goal of identifying, diagnosing and treating OUD as early as possible</a:t>
            </a:r>
            <a:r>
              <a:rPr lang="en-US" sz="2200" i="1" dirty="0">
                <a:solidFill>
                  <a:schemeClr val="tx1"/>
                </a:solidFill>
              </a:rPr>
              <a:t>.</a:t>
            </a:r>
          </a:p>
          <a:p>
            <a:pPr lvl="1"/>
            <a:endParaRPr lang="en-US" sz="2200" dirty="0">
              <a:solidFill>
                <a:schemeClr val="tx1"/>
              </a:solidFill>
            </a:endParaRPr>
          </a:p>
        </p:txBody>
      </p:sp>
      <p:sp>
        <p:nvSpPr>
          <p:cNvPr id="4" name="Slide Number Placeholder 3">
            <a:extLst>
              <a:ext uri="{FF2B5EF4-FFF2-40B4-BE49-F238E27FC236}">
                <a16:creationId xmlns:a16="http://schemas.microsoft.com/office/drawing/2014/main" id="{8E5C3475-42F3-E0E6-6873-FF4ABAB6357A}"/>
              </a:ext>
            </a:extLst>
          </p:cNvPr>
          <p:cNvSpPr>
            <a:spLocks noGrp="1"/>
          </p:cNvSpPr>
          <p:nvPr>
            <p:ph type="sldNum" sz="quarter" idx="4"/>
          </p:nvPr>
        </p:nvSpPr>
        <p:spPr/>
        <p:txBody>
          <a:bodyPr/>
          <a:lstStyle/>
          <a:p>
            <a:fld id="{A339896C-E2EF-470F-BA91-85D676E592B3}" type="slidenum">
              <a:rPr lang="en-US" smtClean="0"/>
              <a:t>5</a:t>
            </a:fld>
            <a:endParaRPr lang="en-US"/>
          </a:p>
        </p:txBody>
      </p:sp>
      <p:sp>
        <p:nvSpPr>
          <p:cNvPr id="5" name="TextBox 4">
            <a:extLst>
              <a:ext uri="{FF2B5EF4-FFF2-40B4-BE49-F238E27FC236}">
                <a16:creationId xmlns:a16="http://schemas.microsoft.com/office/drawing/2014/main" id="{034321FE-7AB5-451D-E210-1180B65F0817}"/>
              </a:ext>
            </a:extLst>
          </p:cNvPr>
          <p:cNvSpPr txBox="1"/>
          <p:nvPr/>
        </p:nvSpPr>
        <p:spPr>
          <a:xfrm>
            <a:off x="660400" y="6368518"/>
            <a:ext cx="11145520" cy="507831"/>
          </a:xfrm>
          <a:prstGeom prst="rect">
            <a:avLst/>
          </a:prstGeom>
          <a:noFill/>
        </p:spPr>
        <p:txBody>
          <a:bodyPr wrap="square" rtlCol="0">
            <a:spAutoFit/>
          </a:bodyPr>
          <a:lstStyle/>
          <a:p>
            <a:r>
              <a:rPr lang="en-US" sz="900" b="0" i="0" u="none" strike="noStrike" baseline="0" dirty="0">
                <a:solidFill>
                  <a:schemeClr val="bg1"/>
                </a:solidFill>
                <a:latin typeface="Futura PT Book"/>
              </a:rPr>
              <a:t>Latimore, A. D., E. Salisbury-Afshar, N. Duff, E. </a:t>
            </a:r>
            <a:r>
              <a:rPr lang="en-US" sz="900" b="0" i="0" u="none" strike="noStrike" baseline="0" dirty="0" err="1">
                <a:solidFill>
                  <a:schemeClr val="bg1"/>
                </a:solidFill>
                <a:latin typeface="Futura PT Book"/>
              </a:rPr>
              <a:t>Freiling</a:t>
            </a:r>
            <a:r>
              <a:rPr lang="en-US" sz="900" b="0" i="0" u="none" strike="noStrike" baseline="0" dirty="0">
                <a:solidFill>
                  <a:schemeClr val="bg1"/>
                </a:solidFill>
                <a:latin typeface="Futura PT Book"/>
              </a:rPr>
              <a:t>, B. Kellett, R. D. </a:t>
            </a:r>
            <a:r>
              <a:rPr lang="en-US" sz="900" b="0" i="0" u="none" strike="noStrike" baseline="0" dirty="0" err="1">
                <a:solidFill>
                  <a:schemeClr val="bg1"/>
                </a:solidFill>
                <a:latin typeface="Futura PT Book"/>
              </a:rPr>
              <a:t>Sullenger</a:t>
            </a:r>
            <a:r>
              <a:rPr lang="en-US" sz="900" b="0" i="0" u="none" strike="noStrike" baseline="0" dirty="0">
                <a:solidFill>
                  <a:schemeClr val="bg1"/>
                </a:solidFill>
                <a:latin typeface="Futura PT Book"/>
              </a:rPr>
              <a:t>, A. Salman, and the Prevention, Treatment, and Recovery Services Working Group of the National Academy of Medicine’s Action Collaborative on Countering the U.S. Opioid Epidemic. 2023. Primary, secondary, and tertiary prevention of substance use disorder through sociological strategies. </a:t>
            </a:r>
            <a:r>
              <a:rPr lang="en-US" sz="900" b="0" i="1" u="none" strike="noStrike" baseline="0" dirty="0">
                <a:solidFill>
                  <a:schemeClr val="bg1"/>
                </a:solidFill>
                <a:latin typeface="Futura PT Book"/>
              </a:rPr>
              <a:t>NAM Perspectives. </a:t>
            </a:r>
            <a:r>
              <a:rPr lang="en-US" sz="900" b="0" i="0" u="none" strike="noStrike" baseline="0" dirty="0">
                <a:solidFill>
                  <a:schemeClr val="bg1"/>
                </a:solidFill>
                <a:latin typeface="Futura PT Book"/>
              </a:rPr>
              <a:t>Discussion Paper, National Academy of Medicine, Washington, DC. https://doi.org/10.31478/202309b. </a:t>
            </a:r>
            <a:endParaRPr lang="en-US" sz="900" dirty="0">
              <a:solidFill>
                <a:schemeClr val="bg1"/>
              </a:solidFill>
            </a:endParaRPr>
          </a:p>
        </p:txBody>
      </p:sp>
    </p:spTree>
    <p:extLst>
      <p:ext uri="{BB962C8B-B14F-4D97-AF65-F5344CB8AC3E}">
        <p14:creationId xmlns:p14="http://schemas.microsoft.com/office/powerpoint/2010/main" val="3628671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a:extLst>
              <a:ext uri="{FF2B5EF4-FFF2-40B4-BE49-F238E27FC236}">
                <a16:creationId xmlns:a16="http://schemas.microsoft.com/office/drawing/2014/main" id="{B3B3BA3A-E6AD-6CE6-BA97-B8881F841D34}"/>
              </a:ext>
            </a:extLst>
          </p:cNvPr>
          <p:cNvSpPr>
            <a:spLocks noGrp="1"/>
          </p:cNvSpPr>
          <p:nvPr>
            <p:ph type="sldNum" sz="quarter" idx="4"/>
          </p:nvPr>
        </p:nvSpPr>
        <p:spPr/>
        <p:txBody>
          <a:bodyPr/>
          <a:lstStyle/>
          <a:p>
            <a:fld id="{A339896C-E2EF-470F-BA91-85D676E592B3}" type="slidenum">
              <a:rPr lang="en-US" smtClean="0"/>
              <a:t>6</a:t>
            </a:fld>
            <a:endParaRPr lang="en-US"/>
          </a:p>
        </p:txBody>
      </p:sp>
      <p:sp>
        <p:nvSpPr>
          <p:cNvPr id="6" name="TextBox 5">
            <a:extLst>
              <a:ext uri="{FF2B5EF4-FFF2-40B4-BE49-F238E27FC236}">
                <a16:creationId xmlns:a16="http://schemas.microsoft.com/office/drawing/2014/main" id="{7487EE04-0050-7359-50F1-84721BBB104F}"/>
              </a:ext>
            </a:extLst>
          </p:cNvPr>
          <p:cNvSpPr txBox="1"/>
          <p:nvPr/>
        </p:nvSpPr>
        <p:spPr>
          <a:xfrm>
            <a:off x="737118" y="1679509"/>
            <a:ext cx="10748866" cy="2185214"/>
          </a:xfrm>
          <a:prstGeom prst="rect">
            <a:avLst/>
          </a:prstGeom>
          <a:noFill/>
        </p:spPr>
        <p:txBody>
          <a:bodyPr wrap="square">
            <a:spAutoFit/>
          </a:bodyPr>
          <a:lstStyle/>
          <a:p>
            <a:pPr>
              <a:buFont typeface="Arial" panose="020B0604020202020204" pitchFamily="34" charset="0"/>
              <a:buChar char="•"/>
            </a:pPr>
            <a:r>
              <a:rPr lang="en-US" sz="2800" b="1" dirty="0">
                <a:solidFill>
                  <a:srgbClr val="00838B"/>
                </a:solidFill>
              </a:rPr>
              <a:t>Tertiary Prevention: </a:t>
            </a:r>
            <a:r>
              <a:rPr lang="en-US" sz="2400" dirty="0">
                <a:solidFill>
                  <a:schemeClr val="tx1"/>
                </a:solidFill>
              </a:rPr>
              <a:t>Approaches that strive to minimize acute negative consequences, such as death, among those who have a disease, while promoting recovery and the management of long-term effects to improve overall well-being</a:t>
            </a:r>
            <a:endParaRPr lang="en-US" sz="2400" b="1" dirty="0">
              <a:solidFill>
                <a:srgbClr val="00838B"/>
              </a:solidFill>
            </a:endParaRPr>
          </a:p>
          <a:p>
            <a:pPr lvl="1">
              <a:buFont typeface="Arial" panose="020B0604020202020204" pitchFamily="34" charset="0"/>
              <a:buChar char="•"/>
            </a:pPr>
            <a:r>
              <a:rPr lang="en-US" sz="2000" dirty="0">
                <a:solidFill>
                  <a:schemeClr val="tx1"/>
                </a:solidFill>
              </a:rPr>
              <a:t>Ex: </a:t>
            </a:r>
            <a:r>
              <a:rPr lang="en-US" sz="2000" i="1" dirty="0">
                <a:solidFill>
                  <a:schemeClr val="tx1"/>
                </a:solidFill>
              </a:rPr>
              <a:t>providing overdose reversal agents to those persons using opioids or those using illicit substances that might be adulterated with opioids such as fentanyl to prevent death; raising awareness of good Samaritan laws, etc. </a:t>
            </a:r>
          </a:p>
        </p:txBody>
      </p:sp>
      <p:sp>
        <p:nvSpPr>
          <p:cNvPr id="8" name="TextBox 7">
            <a:extLst>
              <a:ext uri="{FF2B5EF4-FFF2-40B4-BE49-F238E27FC236}">
                <a16:creationId xmlns:a16="http://schemas.microsoft.com/office/drawing/2014/main" id="{AB458D4F-6700-1AB3-9344-1F7A8801E82B}"/>
              </a:ext>
            </a:extLst>
          </p:cNvPr>
          <p:cNvSpPr txBox="1"/>
          <p:nvPr/>
        </p:nvSpPr>
        <p:spPr>
          <a:xfrm>
            <a:off x="382555" y="6353810"/>
            <a:ext cx="11457992" cy="577081"/>
          </a:xfrm>
          <a:prstGeom prst="rect">
            <a:avLst/>
          </a:prstGeom>
          <a:noFill/>
        </p:spPr>
        <p:txBody>
          <a:bodyPr wrap="square">
            <a:spAutoFit/>
          </a:bodyPr>
          <a:lstStyle/>
          <a:p>
            <a:r>
              <a:rPr lang="en-US" sz="1050" b="0" i="0" u="none" strike="noStrike" baseline="0" dirty="0">
                <a:solidFill>
                  <a:schemeClr val="bg1"/>
                </a:solidFill>
              </a:rPr>
              <a:t>Latimore, A. D., E. Salisbury-Afshar, N. Duff, E. </a:t>
            </a:r>
            <a:r>
              <a:rPr lang="en-US" sz="1050" b="0" i="0" u="none" strike="noStrike" baseline="0" dirty="0" err="1">
                <a:solidFill>
                  <a:schemeClr val="bg1"/>
                </a:solidFill>
              </a:rPr>
              <a:t>Freiling</a:t>
            </a:r>
            <a:r>
              <a:rPr lang="en-US" sz="1050" b="0" i="0" u="none" strike="noStrike" baseline="0" dirty="0">
                <a:solidFill>
                  <a:schemeClr val="bg1"/>
                </a:solidFill>
              </a:rPr>
              <a:t>, B. Kellett, R. D. </a:t>
            </a:r>
            <a:r>
              <a:rPr lang="en-US" sz="1050" b="0" i="0" u="none" strike="noStrike" baseline="0" dirty="0" err="1">
                <a:solidFill>
                  <a:schemeClr val="bg1"/>
                </a:solidFill>
              </a:rPr>
              <a:t>Sullenger</a:t>
            </a:r>
            <a:r>
              <a:rPr lang="en-US" sz="1050" b="0" i="0" u="none" strike="noStrike" baseline="0" dirty="0">
                <a:solidFill>
                  <a:schemeClr val="bg1"/>
                </a:solidFill>
              </a:rPr>
              <a:t>, A. Salman, and the Prevention, Treatment, and Recovery Services Working Group of the National Academy of Medicine’s Action Collaborative on Countering the U.S. Opioid Epidemic. 2023. Primary, secondary, and tertiary prevention of substance use disorder through sociological strategies. </a:t>
            </a:r>
            <a:r>
              <a:rPr lang="en-US" sz="1050" b="0" i="1" u="none" strike="noStrike" baseline="0" dirty="0">
                <a:solidFill>
                  <a:schemeClr val="bg1"/>
                </a:solidFill>
              </a:rPr>
              <a:t>NAM Perspectives. </a:t>
            </a:r>
            <a:r>
              <a:rPr lang="en-US" sz="1050" b="0" i="0" u="none" strike="noStrike" baseline="0" dirty="0">
                <a:solidFill>
                  <a:schemeClr val="bg1"/>
                </a:solidFill>
              </a:rPr>
              <a:t>Discussion Paper, National Academy of Medicine, Washington, DC. https://doi.org/10.31478/202309b. </a:t>
            </a:r>
            <a:endParaRPr lang="en-US" sz="1050" dirty="0">
              <a:solidFill>
                <a:schemeClr val="bg1"/>
              </a:solidFill>
            </a:endParaRPr>
          </a:p>
        </p:txBody>
      </p:sp>
    </p:spTree>
    <p:extLst>
      <p:ext uri="{BB962C8B-B14F-4D97-AF65-F5344CB8AC3E}">
        <p14:creationId xmlns:p14="http://schemas.microsoft.com/office/powerpoint/2010/main" val="309356208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33E1B645-19AE-4D36-86CF-D43AFF65E314}"/>
              </a:ext>
            </a:extLst>
          </p:cNvPr>
          <p:cNvSpPr>
            <a:spLocks noGrp="1"/>
          </p:cNvSpPr>
          <p:nvPr>
            <p:ph idx="1"/>
          </p:nvPr>
        </p:nvSpPr>
        <p:spPr>
          <a:xfrm>
            <a:off x="297951" y="955497"/>
            <a:ext cx="11589249" cy="4982966"/>
          </a:xfrm>
        </p:spPr>
        <p:txBody>
          <a:bodyPr/>
          <a:lstStyle/>
          <a:p>
            <a:pPr fontAlgn="base"/>
            <a:r>
              <a:rPr lang="en-US" sz="2400" b="1" dirty="0">
                <a:solidFill>
                  <a:schemeClr val="accent1"/>
                </a:solidFill>
              </a:rPr>
              <a:t>Harm Reduction</a:t>
            </a:r>
            <a:r>
              <a:rPr lang="en-US" sz="2400" dirty="0"/>
              <a:t>: An approach that promotes health in a way that</a:t>
            </a:r>
            <a:r>
              <a:rPr lang="en-US" sz="2400" i="1" dirty="0"/>
              <a:t> meets people where they are at</a:t>
            </a:r>
            <a:r>
              <a:rPr lang="en-US" sz="2400" dirty="0"/>
              <a:t>, accepting that not everyone is ready or capable of stopping their substance use </a:t>
            </a:r>
            <a:r>
              <a:rPr lang="en-US" sz="2400"/>
              <a:t>at any </a:t>
            </a:r>
            <a:r>
              <a:rPr lang="en-US" sz="2400" dirty="0"/>
              <a:t>given time. </a:t>
            </a:r>
          </a:p>
          <a:p>
            <a:pPr fontAlgn="base"/>
            <a:r>
              <a:rPr lang="en-US" sz="2400" dirty="0"/>
              <a:t>Instead of making judgments about where individuals suffering from addiction should be with regards to their health and behavior, harm reduction focuses on promoting evidence-based methods for reducing associated health risks in the current moment (e.g., preventing HIV transmission).</a:t>
            </a:r>
          </a:p>
          <a:p>
            <a:pPr fontAlgn="base"/>
            <a:r>
              <a:rPr lang="en-US" sz="2400" dirty="0"/>
              <a:t>The defining features of harm reduction include </a:t>
            </a:r>
            <a:r>
              <a:rPr lang="en-US" sz="2400" b="1" dirty="0"/>
              <a:t>a </a:t>
            </a:r>
            <a:r>
              <a:rPr lang="en-US" sz="2400" b="1" i="1" dirty="0"/>
              <a:t>focus on the prevention of harm</a:t>
            </a:r>
            <a:r>
              <a:rPr lang="en-US" sz="2400" b="1" dirty="0"/>
              <a:t>, </a:t>
            </a:r>
            <a:r>
              <a:rPr lang="en-US" sz="2400" i="1" dirty="0"/>
              <a:t>rather than on the prevention of substance use itself. </a:t>
            </a:r>
          </a:p>
          <a:p>
            <a:pPr fontAlgn="base"/>
            <a:r>
              <a:rPr lang="en-US" sz="2400" dirty="0"/>
              <a:t>Harm reduction initiatives run the gamut from medical care and disease prevention, to education and linkage to addiction treatment.</a:t>
            </a:r>
          </a:p>
          <a:p>
            <a:endParaRPr lang="en-US" dirty="0"/>
          </a:p>
        </p:txBody>
      </p:sp>
      <p:sp>
        <p:nvSpPr>
          <p:cNvPr id="3" name="Date Placeholder 2">
            <a:extLst>
              <a:ext uri="{FF2B5EF4-FFF2-40B4-BE49-F238E27FC236}">
                <a16:creationId xmlns:a16="http://schemas.microsoft.com/office/drawing/2014/main" id="{8AA6F8F8-77FB-4E02-A008-685DBF7E634A}"/>
              </a:ext>
            </a:extLst>
          </p:cNvPr>
          <p:cNvSpPr>
            <a:spLocks noGrp="1"/>
          </p:cNvSpPr>
          <p:nvPr>
            <p:ph type="dt" sz="half" idx="2"/>
          </p:nvPr>
        </p:nvSpPr>
        <p:spPr/>
        <p:txBody>
          <a:bodyPr/>
          <a:lstStyle/>
          <a:p>
            <a:fld id="{DB44F992-2E8B-439E-9639-C49EC543EE28}" type="datetime1">
              <a:rPr lang="en-US" smtClean="0"/>
              <a:t>11/2/2023</a:t>
            </a:fld>
            <a:endParaRPr lang="en-US" dirty="0"/>
          </a:p>
        </p:txBody>
      </p:sp>
      <p:sp>
        <p:nvSpPr>
          <p:cNvPr id="4" name="Slide Number Placeholder 3">
            <a:extLst>
              <a:ext uri="{FF2B5EF4-FFF2-40B4-BE49-F238E27FC236}">
                <a16:creationId xmlns:a16="http://schemas.microsoft.com/office/drawing/2014/main" id="{D080C447-A3C0-42C7-9E77-C02BC9A01608}"/>
              </a:ext>
            </a:extLst>
          </p:cNvPr>
          <p:cNvSpPr>
            <a:spLocks noGrp="1"/>
          </p:cNvSpPr>
          <p:nvPr>
            <p:ph type="sldNum" sz="quarter" idx="4"/>
          </p:nvPr>
        </p:nvSpPr>
        <p:spPr/>
        <p:txBody>
          <a:bodyPr/>
          <a:lstStyle/>
          <a:p>
            <a:fld id="{A339896C-E2EF-470F-BA91-85D676E592B3}" type="slidenum">
              <a:rPr lang="en-US" smtClean="0"/>
              <a:t>7</a:t>
            </a:fld>
            <a:endParaRPr lang="en-US"/>
          </a:p>
        </p:txBody>
      </p:sp>
      <p:sp>
        <p:nvSpPr>
          <p:cNvPr id="5" name="Rectangle 4">
            <a:extLst>
              <a:ext uri="{FF2B5EF4-FFF2-40B4-BE49-F238E27FC236}">
                <a16:creationId xmlns:a16="http://schemas.microsoft.com/office/drawing/2014/main" id="{30913DC8-3863-42E1-998D-1DC89366E347}"/>
              </a:ext>
            </a:extLst>
          </p:cNvPr>
          <p:cNvSpPr/>
          <p:nvPr/>
        </p:nvSpPr>
        <p:spPr>
          <a:xfrm>
            <a:off x="2713303" y="6517137"/>
            <a:ext cx="7972746" cy="307777"/>
          </a:xfrm>
          <a:prstGeom prst="rect">
            <a:avLst/>
          </a:prstGeom>
        </p:spPr>
        <p:txBody>
          <a:bodyPr wrap="square">
            <a:spAutoFit/>
          </a:bodyPr>
          <a:lstStyle/>
          <a:p>
            <a:r>
              <a:rPr lang="en-US" sz="1400" dirty="0">
                <a:solidFill>
                  <a:schemeClr val="bg1"/>
                </a:solidFill>
              </a:rPr>
              <a:t>https://www.recoveryanswers.org/resource/drug-and-alcohol-harm-reduction/ </a:t>
            </a:r>
            <a:endParaRPr lang="en-US" sz="1400" dirty="0"/>
          </a:p>
        </p:txBody>
      </p:sp>
    </p:spTree>
    <p:extLst>
      <p:ext uri="{BB962C8B-B14F-4D97-AF65-F5344CB8AC3E}">
        <p14:creationId xmlns:p14="http://schemas.microsoft.com/office/powerpoint/2010/main" val="28649741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91940E74-9750-49CF-9490-01E0AAC6F44A}"/>
              </a:ext>
            </a:extLst>
          </p:cNvPr>
          <p:cNvSpPr>
            <a:spLocks noGrp="1"/>
          </p:cNvSpPr>
          <p:nvPr>
            <p:ph idx="1"/>
          </p:nvPr>
        </p:nvSpPr>
        <p:spPr>
          <a:xfrm>
            <a:off x="256854" y="801384"/>
            <a:ext cx="11445412" cy="5658405"/>
          </a:xfrm>
        </p:spPr>
        <p:txBody>
          <a:bodyPr/>
          <a:lstStyle/>
          <a:p>
            <a:pPr fontAlgn="base"/>
            <a:r>
              <a:rPr lang="en-US" b="1" dirty="0">
                <a:solidFill>
                  <a:schemeClr val="accent1"/>
                </a:solidFill>
                <a:hlinkClick r:id="rId2">
                  <a:extLst>
                    <a:ext uri="{A12FA001-AC4F-418D-AE19-62706E023703}">
                      <ahyp:hlinkClr xmlns:ahyp="http://schemas.microsoft.com/office/drawing/2018/hyperlinkcolor" val="tx"/>
                    </a:ext>
                  </a:extLst>
                </a:hlinkClick>
              </a:rPr>
              <a:t>PRINCIPLES OF HARM REDUCTION:</a:t>
            </a:r>
            <a:endParaRPr lang="en-US" dirty="0">
              <a:solidFill>
                <a:schemeClr val="accent1"/>
              </a:solidFill>
            </a:endParaRPr>
          </a:p>
          <a:p>
            <a:pPr fontAlgn="base">
              <a:buFont typeface="Arial" panose="020B0604020202020204" pitchFamily="34" charset="0"/>
              <a:buChar char="•"/>
            </a:pPr>
            <a:r>
              <a:rPr lang="en-US" dirty="0"/>
              <a:t>Non-judgmental approach that </a:t>
            </a:r>
            <a:r>
              <a:rPr lang="en-US" i="1" dirty="0"/>
              <a:t>meets people where they are at</a:t>
            </a:r>
            <a:endParaRPr lang="en-US" dirty="0"/>
          </a:p>
          <a:p>
            <a:pPr fontAlgn="base">
              <a:buFont typeface="Arial" panose="020B0604020202020204" pitchFamily="34" charset="0"/>
              <a:buChar char="•"/>
            </a:pPr>
            <a:r>
              <a:rPr lang="en-US" dirty="0"/>
              <a:t>Treating all individuals with dignity, compassion, and respect</a:t>
            </a:r>
          </a:p>
          <a:p>
            <a:pPr fontAlgn="base">
              <a:buFont typeface="Arial" panose="020B0604020202020204" pitchFamily="34" charset="0"/>
              <a:buChar char="•"/>
            </a:pPr>
            <a:r>
              <a:rPr lang="en-US" dirty="0"/>
              <a:t>Opposition to the stigmatization of substance use disorder</a:t>
            </a:r>
          </a:p>
          <a:p>
            <a:pPr fontAlgn="base">
              <a:buFont typeface="Arial" panose="020B0604020202020204" pitchFamily="34" charset="0"/>
              <a:buChar char="•"/>
            </a:pPr>
            <a:r>
              <a:rPr lang="en-US" dirty="0"/>
              <a:t>Use of evidence-based policy and practice</a:t>
            </a:r>
          </a:p>
          <a:p>
            <a:pPr fontAlgn="base">
              <a:buFont typeface="Arial" panose="020B0604020202020204" pitchFamily="34" charset="0"/>
              <a:buChar char="•"/>
            </a:pPr>
            <a:r>
              <a:rPr lang="en-US" dirty="0"/>
              <a:t>Accepting behavior change as an incremental process. </a:t>
            </a:r>
          </a:p>
          <a:p>
            <a:pPr lvl="1" fontAlgn="base">
              <a:buFont typeface="Arial" panose="020B0604020202020204" pitchFamily="34" charset="0"/>
              <a:buChar char="•"/>
            </a:pPr>
            <a:r>
              <a:rPr lang="en-US" i="1" dirty="0"/>
              <a:t>Small gains for many people have more benefit for a community than large heroic gains achieved for a select few. People are much more likely to take multiple tiny steps, rather than one or two huge steps</a:t>
            </a:r>
            <a:endParaRPr lang="en-US" dirty="0"/>
          </a:p>
          <a:p>
            <a:pPr fontAlgn="base">
              <a:buFont typeface="Arial" panose="020B0604020202020204" pitchFamily="34" charset="0"/>
              <a:buChar char="•"/>
            </a:pPr>
            <a:r>
              <a:rPr lang="en-US" dirty="0"/>
              <a:t>Inclusion of individuals in active addiction, in recovery, and within the community to shape policies and practices</a:t>
            </a:r>
          </a:p>
          <a:p>
            <a:pPr fontAlgn="base">
              <a:buFont typeface="Arial" panose="020B0604020202020204" pitchFamily="34" charset="0"/>
              <a:buChar char="•"/>
            </a:pPr>
            <a:r>
              <a:rPr lang="en-US" dirty="0"/>
              <a:t>Focus on quality life improvements over abstinence</a:t>
            </a:r>
          </a:p>
          <a:p>
            <a:pPr fontAlgn="base">
              <a:buFont typeface="Arial" panose="020B0604020202020204" pitchFamily="34" charset="0"/>
              <a:buChar char="•"/>
            </a:pPr>
            <a:r>
              <a:rPr lang="en-US" dirty="0"/>
              <a:t>Commitment to universal human rights</a:t>
            </a:r>
          </a:p>
          <a:p>
            <a:pPr fontAlgn="base">
              <a:buFont typeface="Arial" panose="020B0604020202020204" pitchFamily="34" charset="0"/>
              <a:buChar char="•"/>
            </a:pPr>
            <a:r>
              <a:rPr lang="en-US" dirty="0"/>
              <a:t>Empowerment of the individual as the primary agent responsible for reducing the harms related to their substance use</a:t>
            </a:r>
          </a:p>
          <a:p>
            <a:pPr algn="ctr" fontAlgn="base"/>
            <a:r>
              <a:rPr lang="en-US" sz="1400" dirty="0">
                <a:solidFill>
                  <a:schemeClr val="bg1"/>
                </a:solidFill>
              </a:rPr>
              <a:t>https://www.recoveryanswers.org/resource/drug-and-alcohol-harm-reduction/ </a:t>
            </a:r>
            <a:r>
              <a:rPr lang="en-US" sz="1400" dirty="0"/>
              <a:t> </a:t>
            </a:r>
          </a:p>
          <a:p>
            <a:endParaRPr lang="en-US" dirty="0"/>
          </a:p>
        </p:txBody>
      </p:sp>
      <p:sp>
        <p:nvSpPr>
          <p:cNvPr id="3" name="Date Placeholder 2">
            <a:extLst>
              <a:ext uri="{FF2B5EF4-FFF2-40B4-BE49-F238E27FC236}">
                <a16:creationId xmlns:a16="http://schemas.microsoft.com/office/drawing/2014/main" id="{5DF05439-237A-46E0-A8FF-6EBF3D749FA5}"/>
              </a:ext>
            </a:extLst>
          </p:cNvPr>
          <p:cNvSpPr>
            <a:spLocks noGrp="1"/>
          </p:cNvSpPr>
          <p:nvPr>
            <p:ph type="dt" sz="half" idx="2"/>
          </p:nvPr>
        </p:nvSpPr>
        <p:spPr>
          <a:xfrm>
            <a:off x="640080" y="6459789"/>
            <a:ext cx="2472271" cy="365125"/>
          </a:xfrm>
        </p:spPr>
        <p:txBody>
          <a:bodyPr/>
          <a:lstStyle/>
          <a:p>
            <a:fld id="{DB44F992-2E8B-439E-9639-C49EC543EE28}" type="datetime1">
              <a:rPr lang="en-US" smtClean="0"/>
              <a:t>11/2/2023</a:t>
            </a:fld>
            <a:endParaRPr lang="en-US" dirty="0"/>
          </a:p>
        </p:txBody>
      </p:sp>
      <p:sp>
        <p:nvSpPr>
          <p:cNvPr id="4" name="Slide Number Placeholder 3">
            <a:extLst>
              <a:ext uri="{FF2B5EF4-FFF2-40B4-BE49-F238E27FC236}">
                <a16:creationId xmlns:a16="http://schemas.microsoft.com/office/drawing/2014/main" id="{C649B493-74E3-434A-BC48-53CC067DF1B9}"/>
              </a:ext>
            </a:extLst>
          </p:cNvPr>
          <p:cNvSpPr>
            <a:spLocks noGrp="1"/>
          </p:cNvSpPr>
          <p:nvPr>
            <p:ph type="sldNum" sz="quarter" idx="4"/>
          </p:nvPr>
        </p:nvSpPr>
        <p:spPr/>
        <p:txBody>
          <a:bodyPr/>
          <a:lstStyle/>
          <a:p>
            <a:fld id="{A339896C-E2EF-470F-BA91-85D676E592B3}" type="slidenum">
              <a:rPr lang="en-US" smtClean="0"/>
              <a:t>8</a:t>
            </a:fld>
            <a:endParaRPr lang="en-US"/>
          </a:p>
        </p:txBody>
      </p:sp>
    </p:spTree>
    <p:extLst>
      <p:ext uri="{BB962C8B-B14F-4D97-AF65-F5344CB8AC3E}">
        <p14:creationId xmlns:p14="http://schemas.microsoft.com/office/powerpoint/2010/main" val="293889009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A81F89F1-2BFB-4FE1-AECA-340F6F3E27DE}"/>
              </a:ext>
            </a:extLst>
          </p:cNvPr>
          <p:cNvSpPr>
            <a:spLocks noGrp="1"/>
          </p:cNvSpPr>
          <p:nvPr>
            <p:ph idx="1"/>
          </p:nvPr>
        </p:nvSpPr>
        <p:spPr>
          <a:xfrm>
            <a:off x="349321" y="986319"/>
            <a:ext cx="10806359" cy="4882775"/>
          </a:xfrm>
        </p:spPr>
        <p:txBody>
          <a:bodyPr/>
          <a:lstStyle/>
          <a:p>
            <a:pPr fontAlgn="base"/>
            <a:r>
              <a:rPr lang="en-US" sz="2800" b="1" dirty="0">
                <a:solidFill>
                  <a:schemeClr val="accent1"/>
                </a:solidFill>
              </a:rPr>
              <a:t>Misconceptions include that harm reduction strategies and programs</a:t>
            </a:r>
            <a:r>
              <a:rPr lang="en-US" sz="2800" b="1" dirty="0"/>
              <a:t>:</a:t>
            </a:r>
            <a:endParaRPr lang="en-US" sz="2800" dirty="0"/>
          </a:p>
          <a:p>
            <a:pPr fontAlgn="base"/>
            <a:r>
              <a:rPr lang="en-US" sz="2800" dirty="0"/>
              <a:t>Enable illicit drug use</a:t>
            </a:r>
          </a:p>
          <a:p>
            <a:pPr fontAlgn="base"/>
            <a:r>
              <a:rPr lang="en-US" sz="2800" dirty="0"/>
              <a:t>Condone illicit drug use</a:t>
            </a:r>
          </a:p>
          <a:p>
            <a:pPr fontAlgn="base"/>
            <a:r>
              <a:rPr lang="en-US" sz="2800" dirty="0"/>
              <a:t>NIMBY (Not In My Backyard) attitudes that fear harm reduction programs will increase substance use and crime in the surrounding communities (</a:t>
            </a:r>
            <a:r>
              <a:rPr lang="en-US" sz="2800" dirty="0">
                <a:solidFill>
                  <a:schemeClr val="accent1"/>
                </a:solidFill>
                <a:hlinkClick r:id="rId2">
                  <a:extLst>
                    <a:ext uri="{A12FA001-AC4F-418D-AE19-62706E023703}">
                      <ahyp:hlinkClr xmlns:ahyp="http://schemas.microsoft.com/office/drawing/2018/hyperlinkcolor" val="tx"/>
                    </a:ext>
                  </a:extLst>
                </a:hlinkClick>
              </a:rPr>
              <a:t>although this fear is not supported by research</a:t>
            </a:r>
            <a:r>
              <a:rPr lang="en-US" sz="2800" dirty="0"/>
              <a:t>).</a:t>
            </a:r>
          </a:p>
          <a:p>
            <a:br>
              <a:rPr lang="en-US" dirty="0"/>
            </a:br>
            <a:endParaRPr lang="en-US" dirty="0"/>
          </a:p>
        </p:txBody>
      </p:sp>
      <p:sp>
        <p:nvSpPr>
          <p:cNvPr id="3" name="Date Placeholder 2">
            <a:extLst>
              <a:ext uri="{FF2B5EF4-FFF2-40B4-BE49-F238E27FC236}">
                <a16:creationId xmlns:a16="http://schemas.microsoft.com/office/drawing/2014/main" id="{D5D9084C-83A0-4A5F-A734-A96FE6E9B1FD}"/>
              </a:ext>
            </a:extLst>
          </p:cNvPr>
          <p:cNvSpPr>
            <a:spLocks noGrp="1"/>
          </p:cNvSpPr>
          <p:nvPr>
            <p:ph type="dt" sz="half" idx="2"/>
          </p:nvPr>
        </p:nvSpPr>
        <p:spPr/>
        <p:txBody>
          <a:bodyPr/>
          <a:lstStyle/>
          <a:p>
            <a:fld id="{DB44F992-2E8B-439E-9639-C49EC543EE28}" type="datetime1">
              <a:rPr lang="en-US" smtClean="0"/>
              <a:t>11/2/2023</a:t>
            </a:fld>
            <a:endParaRPr lang="en-US" dirty="0"/>
          </a:p>
        </p:txBody>
      </p:sp>
      <p:sp>
        <p:nvSpPr>
          <p:cNvPr id="4" name="Slide Number Placeholder 3">
            <a:extLst>
              <a:ext uri="{FF2B5EF4-FFF2-40B4-BE49-F238E27FC236}">
                <a16:creationId xmlns:a16="http://schemas.microsoft.com/office/drawing/2014/main" id="{28B95F54-4733-422B-A9AF-81A319485481}"/>
              </a:ext>
            </a:extLst>
          </p:cNvPr>
          <p:cNvSpPr>
            <a:spLocks noGrp="1"/>
          </p:cNvSpPr>
          <p:nvPr>
            <p:ph type="sldNum" sz="quarter" idx="4"/>
          </p:nvPr>
        </p:nvSpPr>
        <p:spPr/>
        <p:txBody>
          <a:bodyPr/>
          <a:lstStyle/>
          <a:p>
            <a:fld id="{A339896C-E2EF-470F-BA91-85D676E592B3}" type="slidenum">
              <a:rPr lang="en-US" smtClean="0"/>
              <a:t>9</a:t>
            </a:fld>
            <a:endParaRPr lang="en-US"/>
          </a:p>
        </p:txBody>
      </p:sp>
      <p:pic>
        <p:nvPicPr>
          <p:cNvPr id="5" name="Picture 4">
            <a:extLst>
              <a:ext uri="{FF2B5EF4-FFF2-40B4-BE49-F238E27FC236}">
                <a16:creationId xmlns:a16="http://schemas.microsoft.com/office/drawing/2014/main" id="{DF9345CE-8AFC-4390-8945-CEAEDBD5CEFA}"/>
              </a:ext>
            </a:extLst>
          </p:cNvPr>
          <p:cNvPicPr>
            <a:picLocks noChangeAspect="1"/>
          </p:cNvPicPr>
          <p:nvPr/>
        </p:nvPicPr>
        <p:blipFill>
          <a:blip r:embed="rId3"/>
          <a:stretch>
            <a:fillRect/>
          </a:stretch>
        </p:blipFill>
        <p:spPr>
          <a:xfrm>
            <a:off x="8661115" y="3981619"/>
            <a:ext cx="3048000" cy="2070339"/>
          </a:xfrm>
          <a:prstGeom prst="rect">
            <a:avLst/>
          </a:prstGeom>
        </p:spPr>
      </p:pic>
      <p:sp>
        <p:nvSpPr>
          <p:cNvPr id="6" name="Rectangle 5">
            <a:extLst>
              <a:ext uri="{FF2B5EF4-FFF2-40B4-BE49-F238E27FC236}">
                <a16:creationId xmlns:a16="http://schemas.microsoft.com/office/drawing/2014/main" id="{EDFD5EFB-5940-4271-BA1C-4613BFB13724}"/>
              </a:ext>
            </a:extLst>
          </p:cNvPr>
          <p:cNvSpPr/>
          <p:nvPr/>
        </p:nvSpPr>
        <p:spPr>
          <a:xfrm>
            <a:off x="2252609" y="6459789"/>
            <a:ext cx="8034391" cy="307777"/>
          </a:xfrm>
          <a:prstGeom prst="rect">
            <a:avLst/>
          </a:prstGeom>
        </p:spPr>
        <p:txBody>
          <a:bodyPr wrap="square">
            <a:spAutoFit/>
          </a:bodyPr>
          <a:lstStyle/>
          <a:p>
            <a:pPr algn="ctr" fontAlgn="base"/>
            <a:r>
              <a:rPr lang="en-US" sz="1400" dirty="0">
                <a:solidFill>
                  <a:schemeClr val="bg1"/>
                </a:solidFill>
              </a:rPr>
              <a:t>https://www.recoveryanswers.org/resource/drug-and-alcohol-harm-reduction/ </a:t>
            </a:r>
            <a:r>
              <a:rPr lang="en-US" sz="1400" dirty="0"/>
              <a:t> </a:t>
            </a:r>
          </a:p>
        </p:txBody>
      </p:sp>
    </p:spTree>
    <p:extLst>
      <p:ext uri="{BB962C8B-B14F-4D97-AF65-F5344CB8AC3E}">
        <p14:creationId xmlns:p14="http://schemas.microsoft.com/office/powerpoint/2010/main" val="2177828640"/>
      </p:ext>
    </p:extLst>
  </p:cSld>
  <p:clrMapOvr>
    <a:masterClrMapping/>
  </p:clrMapOvr>
</p:sld>
</file>

<file path=ppt/theme/theme1.xml><?xml version="1.0" encoding="utf-8"?>
<a:theme xmlns:a="http://schemas.openxmlformats.org/drawingml/2006/main" name="DAODAS Master">
  <a:themeElements>
    <a:clrScheme name="Custom 2">
      <a:dk1>
        <a:srgbClr val="000000"/>
      </a:dk1>
      <a:lt1>
        <a:sysClr val="window" lastClr="FFFFFF"/>
      </a:lt1>
      <a:dk2>
        <a:srgbClr val="637052"/>
      </a:dk2>
      <a:lt2>
        <a:srgbClr val="CCDDEA"/>
      </a:lt2>
      <a:accent1>
        <a:srgbClr val="00838B"/>
      </a:accent1>
      <a:accent2>
        <a:srgbClr val="00838B"/>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DAODAS Presentation Template WIDE.potx" id="{E7C8239D-E9D5-4F05-B2DB-DE9690BAC7D9}" vid="{5E3CAFF7-0D81-4915-969D-C4E22A36C00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TM04033927[[fn=Main Event]]</Template>
  <TotalTime>6450</TotalTime>
  <Words>1485</Words>
  <Application>Microsoft Office PowerPoint</Application>
  <PresentationFormat>Widescreen</PresentationFormat>
  <Paragraphs>103</Paragraphs>
  <Slides>13</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13</vt:i4>
      </vt:variant>
    </vt:vector>
  </HeadingPairs>
  <TitlesOfParts>
    <vt:vector size="19" baseType="lpstr">
      <vt:lpstr>Arial</vt:lpstr>
      <vt:lpstr>Calibri</vt:lpstr>
      <vt:lpstr>Calibri Light</vt:lpstr>
      <vt:lpstr>Futura PT Book</vt:lpstr>
      <vt:lpstr>Wingdings</vt:lpstr>
      <vt:lpstr>DAODAS Master</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SCDAODAS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Brown, Linda</dc:creator>
  <cp:lastModifiedBy>Brown, Linda</cp:lastModifiedBy>
  <cp:revision>198</cp:revision>
  <cp:lastPrinted>2023-08-17T14:05:47Z</cp:lastPrinted>
  <dcterms:created xsi:type="dcterms:W3CDTF">2019-08-07T13:46:32Z</dcterms:created>
  <dcterms:modified xsi:type="dcterms:W3CDTF">2023-11-02T15:17:52Z</dcterms:modified>
</cp:coreProperties>
</file>